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4" r:id="rId3"/>
    <p:sldId id="287" r:id="rId4"/>
    <p:sldId id="288" r:id="rId5"/>
    <p:sldId id="289" r:id="rId6"/>
    <p:sldId id="285" r:id="rId7"/>
    <p:sldId id="286" r:id="rId8"/>
    <p:sldId id="281" r:id="rId9"/>
    <p:sldId id="276" r:id="rId10"/>
    <p:sldId id="278" r:id="rId11"/>
    <p:sldId id="270" r:id="rId12"/>
    <p:sldId id="283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4FA629-2A26-4B3A-A8C3-23CF3B5EFAD9}">
          <p14:sldIdLst>
            <p14:sldId id="258"/>
            <p14:sldId id="284"/>
            <p14:sldId id="287"/>
            <p14:sldId id="288"/>
            <p14:sldId id="289"/>
            <p14:sldId id="285"/>
            <p14:sldId id="286"/>
            <p14:sldId id="281"/>
            <p14:sldId id="276"/>
            <p14:sldId id="278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E75B6"/>
    <a:srgbClr val="F6E0DC"/>
    <a:srgbClr val="FBE5D6"/>
    <a:srgbClr val="FFFFFF"/>
    <a:srgbClr val="FF5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DF1429-0DF0-1C2D-3CA6-AAD6EE4F5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DD20AF-1F54-1D49-E728-B109BA82A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B2B35-E385-EDD9-13EC-B7191649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06362C-35B4-12E4-FB78-54C988E2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0AB2A-D623-F8AA-6FDF-36DC7F31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2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711F3-F22A-EC55-775B-21602D2E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FA16D-FEAE-7D40-DACC-04CF10C83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DA8472-1F03-1DA2-1C6A-3B73CD66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87619-E2FF-AC4E-13D3-C32FF1D8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4B9803-3697-9413-04A0-AB299018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2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C813057-5160-5C7B-B2F1-BF2053DC2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FEA67B-3EA6-045C-5816-5A57E158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DEE619-927A-EAF5-7EEC-A82B54E3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7DB9E7-EE31-A316-682B-38E9F930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B9A9A9-94CF-8065-5109-974E2E15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924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E0F71D-8FD0-B449-8CFA-F65A0647A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346" r="67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5AF58E76-E611-C34F-BD5E-FB698D38159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3780263"/>
            <a:ext cx="10515600" cy="140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E89A0973-C888-AE40-A911-DAF4D18A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870"/>
            <a:ext cx="10515600" cy="21097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800" b="1" i="0" baseline="0">
                <a:solidFill>
                  <a:schemeClr val="bg1"/>
                </a:solidFill>
                <a:latin typeface="(使用中文字型)"/>
                <a:ea typeface="+mj-ea"/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88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yNitride">
            <a:extLst>
              <a:ext uri="{FF2B5EF4-FFF2-40B4-BE49-F238E27FC236}">
                <a16:creationId xmlns:a16="http://schemas.microsoft.com/office/drawing/2014/main" id="{4F82B5E2-0C01-4732-8EE9-E3FFEFB32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9614" y="6288768"/>
            <a:ext cx="2368919" cy="4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37E54-52E2-D74A-86BF-DFD8E5A036AD}"/>
              </a:ext>
            </a:extLst>
          </p:cNvPr>
          <p:cNvSpPr txBox="1"/>
          <p:nvPr userDrawn="1"/>
        </p:nvSpPr>
        <p:spPr>
          <a:xfrm>
            <a:off x="10802" y="6606000"/>
            <a:ext cx="360000" cy="252000"/>
          </a:xfrm>
          <a:prstGeom prst="rect">
            <a:avLst/>
          </a:prstGeom>
          <a:noFill/>
        </p:spPr>
        <p:txBody>
          <a:bodyPr wrap="none" lIns="90000" tIns="36000" rIns="90000" bIns="36000" rtlCol="0" anchor="ctr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95D398-18AC-7240-85AD-2029CACF15C5}" type="slidenum">
              <a:rPr kumimoji="1" lang="zh-TW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D3CBF1DE-42FD-024C-BFCF-FC6D839A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202170"/>
            <a:ext cx="11016000" cy="73105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DF27AAC-9D22-DC46-834E-5A1A595D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156474"/>
            <a:ext cx="11016000" cy="502130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600"/>
              </a:spcBef>
              <a:buClr>
                <a:srgbClr val="00A3DB"/>
              </a:buClr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Clr>
                <a:srgbClr val="84BE41"/>
              </a:buClr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D8213A"/>
              </a:buClr>
              <a:buFont typeface="System Font Regular"/>
              <a:buChar char="-"/>
              <a:defRPr sz="2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D8213B"/>
              </a:buClr>
              <a:buFont typeface="System Font Regular"/>
              <a:buChar char="-"/>
              <a:defRPr sz="20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D8213B"/>
              </a:buClr>
              <a:buFont typeface="System Font Regular"/>
              <a:buChar char="-"/>
              <a:defRPr sz="200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endParaRPr kumimoji="1" lang="zh-TW" altLang="en-US" dirty="0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EB895411-6849-5647-85DD-0372EDA524B6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000" y="1044848"/>
            <a:ext cx="11376000" cy="0"/>
          </a:xfrm>
          <a:prstGeom prst="line">
            <a:avLst/>
          </a:prstGeom>
          <a:ln w="25400">
            <a:solidFill>
              <a:srgbClr val="00A3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7">
            <a:extLst>
              <a:ext uri="{FF2B5EF4-FFF2-40B4-BE49-F238E27FC236}">
                <a16:creationId xmlns:a16="http://schemas.microsoft.com/office/drawing/2014/main" id="{C60D66B3-7CB4-0248-96A7-AC821B912823}"/>
              </a:ext>
            </a:extLst>
          </p:cNvPr>
          <p:cNvSpPr txBox="1"/>
          <p:nvPr userDrawn="1"/>
        </p:nvSpPr>
        <p:spPr>
          <a:xfrm>
            <a:off x="370802" y="6610478"/>
            <a:ext cx="2697518" cy="252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lIns="90000" tIns="36000" rIns="90000" bIns="36000" rtlCol="0" anchor="ctr">
            <a:noAutofit/>
          </a:bodyPr>
          <a:lstStyle>
            <a:defPPr>
              <a:defRPr lang="zh-TW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PlayNitride Confidential</a:t>
            </a:r>
            <a:endParaRPr kumimoji="1"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11E022-9BEC-0140-9B82-E54B636D792A}"/>
              </a:ext>
            </a:extLst>
          </p:cNvPr>
          <p:cNvGrpSpPr/>
          <p:nvPr userDrawn="1"/>
        </p:nvGrpSpPr>
        <p:grpSpPr>
          <a:xfrm>
            <a:off x="1566" y="558800"/>
            <a:ext cx="108000" cy="1670182"/>
            <a:chOff x="150687" y="558800"/>
            <a:chExt cx="108000" cy="16701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64434C-F565-F648-A24C-11242F17A250}"/>
                </a:ext>
              </a:extLst>
            </p:cNvPr>
            <p:cNvSpPr/>
            <p:nvPr userDrawn="1"/>
          </p:nvSpPr>
          <p:spPr>
            <a:xfrm>
              <a:off x="150687" y="558800"/>
              <a:ext cx="108000" cy="486000"/>
            </a:xfrm>
            <a:prstGeom prst="rect">
              <a:avLst/>
            </a:prstGeom>
            <a:solidFill>
              <a:srgbClr val="00A0EB"/>
            </a:solidFill>
            <a:ln>
              <a:solidFill>
                <a:srgbClr val="00A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4C8C9F-EF91-2D47-86E1-B332984644D8}"/>
                </a:ext>
              </a:extLst>
            </p:cNvPr>
            <p:cNvSpPr/>
            <p:nvPr userDrawn="1"/>
          </p:nvSpPr>
          <p:spPr>
            <a:xfrm>
              <a:off x="150687" y="1150891"/>
              <a:ext cx="108000" cy="486000"/>
            </a:xfrm>
            <a:prstGeom prst="rect">
              <a:avLst/>
            </a:prstGeom>
            <a:solidFill>
              <a:srgbClr val="8CC31E"/>
            </a:solidFill>
            <a:ln>
              <a:solidFill>
                <a:srgbClr val="8CC3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361C08-1B7F-3447-8EBD-B3816AD9AD9E}"/>
                </a:ext>
              </a:extLst>
            </p:cNvPr>
            <p:cNvSpPr/>
            <p:nvPr userDrawn="1"/>
          </p:nvSpPr>
          <p:spPr>
            <a:xfrm>
              <a:off x="150687" y="1742982"/>
              <a:ext cx="108000" cy="486000"/>
            </a:xfrm>
            <a:prstGeom prst="rect">
              <a:avLst/>
            </a:prstGeom>
            <a:solidFill>
              <a:srgbClr val="E6002D"/>
            </a:solidFill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97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4A9BE-D7AA-B1A2-3331-78688E6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30A36-9B80-3114-9693-60346096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F8185E-FD46-7DC8-E7A8-183296E8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142451-B964-CAD4-C000-6E5F4413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00B2A-FF61-0105-3110-25D17F01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74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03D2-CCBB-FA6D-6929-24185FBA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357D8F-EEAF-4C9F-60DE-5F6247F7E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269EBB-29A3-179B-D3FF-826EDDE7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9C562F-BA7D-142E-828D-234423B6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232F2C-5461-BD3C-016F-56CD53E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D7BD7-CD28-1F22-6CEB-3C453C08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482604-9ADA-EB13-F711-FA897A13D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61C0D8-9304-6231-E0D2-082C00429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6C731E-4B83-D586-0568-CE768D90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EEF77E-A15B-A8E6-72CF-113E09D6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98BAF6-FAD2-F847-C70E-DA538E30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CF15A-86A7-1D39-66DE-18C4CCA3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6AF704-EF1B-1E84-30AC-8FA0F261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70C78C-27CF-1627-5D7C-9EB6A9812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99DA3A-417B-BED6-3231-290E7281F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18C23D-4E0F-273A-A7E0-BB51709FB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221796-EFE4-BBB4-AFF1-CFD493E9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35859B-4E7D-6D36-8432-F6393D2C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60CE9B-3E9A-B750-447A-F8C695FB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4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9DE38-87B0-8154-A743-5E80240C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D99DE6-3CEC-E7AA-FE05-3176501C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64771D-60ED-9744-B038-3D078C9E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FCF984-E803-44B3-7D8C-6FE9CF3C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53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4DCAD8-3FD7-CDB4-899C-F6A1BB44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9BCCD9-098B-D4F8-3016-EF181CA8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6F0479-7B29-1769-BAEB-DF17BA8C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44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B23E4-A9FE-07CB-BBA1-5D66208E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02C717-4372-0D05-5D05-92DA2DDD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D30283-AC7D-9544-345D-29FEBD6FF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140BA-E350-236A-E752-41FD717E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2F4C17-46F4-4F0C-3E3D-34CE4346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13C2FD-3584-4BC9-DCFB-365244BF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02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3283B-6BDA-816E-04B9-79806FC2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4216E3B-EACC-C1C4-EB2C-1F21EBFA9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42C00D-F263-7BC9-82CB-155927B2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FEA761-4EC3-C969-DD08-21D5335A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BEF418-23B9-DC82-400D-2B774C4E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19F230-6F8D-9B92-D012-9ADB6A4A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28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51041B-1EF6-71EF-6680-89D82FD9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2E415F-DAD5-66BE-DCF9-4214F9548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E4E4CE-35E2-4957-20B4-7929CFB12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7AC5-44AA-4F45-A75F-F86DC2037FE7}" type="datetimeFigureOut">
              <a:rPr lang="zh-TW" altLang="en-US" smtClean="0"/>
              <a:t>2023/11/11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0E387-C97F-DCC9-E288-D1F874F78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11FCE6-3558-41C0-7FC9-B797588CE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779D4-EC88-4DE2-B239-7D1E88F55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56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8731298-DE88-0144-BF4C-12F93FF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657111"/>
            <a:ext cx="10515600" cy="2109774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+mj-lt"/>
                <a:cs typeface="Arial" panose="020B0604020202020204" pitchFamily="34" charset="0"/>
              </a:rPr>
              <a:t>20231109</a:t>
            </a:r>
            <a:br>
              <a:rPr kumimoji="1" lang="en-US" altLang="zh-TW" dirty="0">
                <a:latin typeface="+mj-lt"/>
                <a:cs typeface="Arial" panose="020B0604020202020204" pitchFamily="34" charset="0"/>
              </a:rPr>
            </a:br>
            <a:r>
              <a:rPr kumimoji="1" lang="en-US" altLang="zh-TW" dirty="0">
                <a:latin typeface="+mj-lt"/>
                <a:cs typeface="Arial" panose="020B0604020202020204" pitchFamily="34" charset="0"/>
              </a:rPr>
              <a:t>L5D0AUchip_V2.1</a:t>
            </a:r>
            <a:r>
              <a:rPr kumimoji="1" lang="zh-TW" altLang="en-US" dirty="0">
                <a:latin typeface="+mj-lt"/>
                <a:cs typeface="Arial" panose="020B0604020202020204" pitchFamily="34" charset="0"/>
              </a:rPr>
              <a:t> </a:t>
            </a:r>
            <a:r>
              <a:rPr kumimoji="1" lang="en-US" altLang="zh-TW" dirty="0">
                <a:latin typeface="+mj-lt"/>
                <a:cs typeface="Arial" panose="020B0604020202020204" pitchFamily="34" charset="0"/>
              </a:rPr>
              <a:t>AOI</a:t>
            </a:r>
            <a:r>
              <a:rPr kumimoji="1" lang="zh-TW" altLang="en-US" dirty="0">
                <a:latin typeface="+mj-lt"/>
                <a:cs typeface="Arial" panose="020B0604020202020204" pitchFamily="34" charset="0"/>
              </a:rPr>
              <a:t> 說明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E6B23A-0194-F410-B1FE-FA600C662B64}"/>
              </a:ext>
            </a:extLst>
          </p:cNvPr>
          <p:cNvSpPr txBox="1"/>
          <p:nvPr/>
        </p:nvSpPr>
        <p:spPr>
          <a:xfrm>
            <a:off x="11525086" y="6457890"/>
            <a:ext cx="666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Lynn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2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4CA8CF1F-95D7-5B5A-31F9-41BD65B6B840}"/>
              </a:ext>
            </a:extLst>
          </p:cNvPr>
          <p:cNvGraphicFramePr>
            <a:graphicFrameLocks noGrp="1"/>
          </p:cNvGraphicFramePr>
          <p:nvPr/>
        </p:nvGraphicFramePr>
        <p:xfrm>
          <a:off x="732244" y="1701710"/>
          <a:ext cx="10965022" cy="21309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5007">
                  <a:extLst>
                    <a:ext uri="{9D8B030D-6E8A-4147-A177-3AD203B41FA5}">
                      <a16:colId xmlns:a16="http://schemas.microsoft.com/office/drawing/2014/main" val="2232285166"/>
                    </a:ext>
                  </a:extLst>
                </a:gridCol>
                <a:gridCol w="4186722">
                  <a:extLst>
                    <a:ext uri="{9D8B030D-6E8A-4147-A177-3AD203B41FA5}">
                      <a16:colId xmlns:a16="http://schemas.microsoft.com/office/drawing/2014/main" val="600111574"/>
                    </a:ext>
                  </a:extLst>
                </a:gridCol>
                <a:gridCol w="3123293">
                  <a:extLst>
                    <a:ext uri="{9D8B030D-6E8A-4147-A177-3AD203B41FA5}">
                      <a16:colId xmlns:a16="http://schemas.microsoft.com/office/drawing/2014/main" val="2896225662"/>
                    </a:ext>
                  </a:extLst>
                </a:gridCol>
              </a:tblGrid>
              <a:tr h="39362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輸出成功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輸出失敗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140070"/>
                  </a:ext>
                </a:extLst>
              </a:tr>
              <a:tr h="1609893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boolResult</a:t>
                      </a:r>
                      <a:r>
                        <a:rPr lang="en-US" altLang="zh-TW" dirty="0"/>
                        <a:t>[0]=1;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5817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C063D89A-843D-8FD8-D51A-B272FF59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7" y="187676"/>
            <a:ext cx="11016000" cy="7310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dirty="0">
                <a:cs typeface="Arial" panose="020B0604020202020204" pitchFamily="34" charset="0"/>
              </a:rPr>
              <a:t>.h</a:t>
            </a:r>
            <a:r>
              <a:rPr kumimoji="1" lang="zh-TW" altLang="en-US" dirty="0">
                <a:cs typeface="Arial" panose="020B0604020202020204" pitchFamily="34" charset="0"/>
              </a:rPr>
              <a:t>檔說明</a:t>
            </a:r>
            <a:r>
              <a:rPr kumimoji="1" lang="en-US" altLang="zh-TW" dirty="0">
                <a:cs typeface="Arial" panose="020B0604020202020204" pitchFamily="34" charset="0"/>
              </a:rPr>
              <a:t>(2/2)</a:t>
            </a:r>
            <a:endParaRPr kumimoji="1"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AE1846C8-6721-96CD-9A3F-324045723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200" y="1181596"/>
            <a:ext cx="11604000" cy="520113"/>
          </a:xfrm>
        </p:spPr>
        <p:txBody>
          <a:bodyPr>
            <a:normAutofit/>
          </a:bodyPr>
          <a:lstStyle/>
          <a:p>
            <a:r>
              <a:rPr lang="zh-TW" altLang="en-US" dirty="0"/>
              <a:t>第一階段</a:t>
            </a:r>
            <a:r>
              <a:rPr lang="en-US" altLang="zh-TW" dirty="0"/>
              <a:t>:</a:t>
            </a:r>
            <a:r>
              <a:rPr lang="zh-TW" altLang="en-US" dirty="0"/>
              <a:t> 閥值大小</a:t>
            </a:r>
            <a:endParaRPr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6E0075-A0FE-3C09-05F0-7FDBFF7688A8}"/>
              </a:ext>
            </a:extLst>
          </p:cNvPr>
          <p:cNvSpPr txBox="1"/>
          <p:nvPr/>
        </p:nvSpPr>
        <p:spPr>
          <a:xfrm>
            <a:off x="6377553" y="226742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閥值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不佳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9D62AB-8906-7B8B-AFF6-6444A65CE56B}"/>
              </a:ext>
            </a:extLst>
          </p:cNvPr>
          <p:cNvSpPr txBox="1"/>
          <p:nvPr/>
        </p:nvSpPr>
        <p:spPr>
          <a:xfrm>
            <a:off x="4351510" y="269370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閥值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OK</a:t>
            </a:r>
          </a:p>
        </p:txBody>
      </p:sp>
      <p:graphicFrame>
        <p:nvGraphicFramePr>
          <p:cNvPr id="25" name="表格 32">
            <a:extLst>
              <a:ext uri="{FF2B5EF4-FFF2-40B4-BE49-F238E27FC236}">
                <a16:creationId xmlns:a16="http://schemas.microsoft.com/office/drawing/2014/main" id="{F8E14404-AC23-D3C9-5769-B878DE64D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5635"/>
              </p:ext>
            </p:extLst>
          </p:nvPr>
        </p:nvGraphicFramePr>
        <p:xfrm>
          <a:off x="4125468" y="3955791"/>
          <a:ext cx="7563982" cy="27203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1991">
                  <a:extLst>
                    <a:ext uri="{9D8B030D-6E8A-4147-A177-3AD203B41FA5}">
                      <a16:colId xmlns:a16="http://schemas.microsoft.com/office/drawing/2014/main" val="600111574"/>
                    </a:ext>
                  </a:extLst>
                </a:gridCol>
                <a:gridCol w="3781991">
                  <a:extLst>
                    <a:ext uri="{9D8B030D-6E8A-4147-A177-3AD203B41FA5}">
                      <a16:colId xmlns:a16="http://schemas.microsoft.com/office/drawing/2014/main" val="2896225662"/>
                    </a:ext>
                  </a:extLst>
                </a:gridCol>
              </a:tblGrid>
              <a:tr h="43439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輸出成功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輸出失敗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140070"/>
                  </a:ext>
                </a:extLst>
              </a:tr>
              <a:tr h="2111433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boolResult2[0]=9;</a:t>
                      </a:r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outputLEDX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 = 2763;</a:t>
                      </a:r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outputLEDY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 = 2356;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boolResult2[0]=error number;</a:t>
                      </a:r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outputLEDX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</a:p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outputLEDY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 = 0;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58172"/>
                  </a:ext>
                </a:extLst>
              </a:tr>
            </a:tbl>
          </a:graphicData>
        </a:graphic>
      </p:graphicFrame>
      <p:sp>
        <p:nvSpPr>
          <p:cNvPr id="34" name="文字版面配置區 2">
            <a:extLst>
              <a:ext uri="{FF2B5EF4-FFF2-40B4-BE49-F238E27FC236}">
                <a16:creationId xmlns:a16="http://schemas.microsoft.com/office/drawing/2014/main" id="{147C7381-E6AA-82AD-3F7F-5838224CDC82}"/>
              </a:ext>
            </a:extLst>
          </p:cNvPr>
          <p:cNvSpPr txBox="1">
            <a:spLocks/>
          </p:cNvSpPr>
          <p:nvPr/>
        </p:nvSpPr>
        <p:spPr>
          <a:xfrm>
            <a:off x="254360" y="3912348"/>
            <a:ext cx="11604000" cy="52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rgbClr val="00A3DB"/>
              </a:buClr>
              <a:buSzPct val="10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84BE4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8213A"/>
              </a:buClr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8213B"/>
              </a:buClr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8213B"/>
              </a:buClr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第二階段</a:t>
            </a:r>
            <a:r>
              <a:rPr lang="en-US" altLang="zh-TW" dirty="0"/>
              <a:t>:</a:t>
            </a:r>
            <a:r>
              <a:rPr lang="zh-TW" altLang="en-US" dirty="0"/>
              <a:t>符合目標物</a:t>
            </a:r>
            <a:endParaRPr lang="en-US" altLang="zh-TW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A5295D5-3674-AA8B-B9EC-32EA4780149E}"/>
              </a:ext>
            </a:extLst>
          </p:cNvPr>
          <p:cNvSpPr txBox="1"/>
          <p:nvPr/>
        </p:nvSpPr>
        <p:spPr>
          <a:xfrm>
            <a:off x="494734" y="4492058"/>
            <a:ext cx="339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*紅框</a:t>
            </a:r>
            <a:r>
              <a:rPr lang="en-US" altLang="zh-TW" sz="1600" dirty="0"/>
              <a:t>:</a:t>
            </a:r>
            <a:r>
              <a:rPr lang="zh-TW" altLang="en-US" sz="1600" dirty="0"/>
              <a:t>標示最終目標物所在位置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7B7ABC9-1A45-1B1A-86B0-9465C10B407F}"/>
              </a:ext>
            </a:extLst>
          </p:cNvPr>
          <p:cNvSpPr txBox="1"/>
          <p:nvPr/>
        </p:nvSpPr>
        <p:spPr>
          <a:xfrm>
            <a:off x="6250728" y="3454434"/>
            <a:ext cx="1248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dk1"/>
                </a:solidFill>
              </a:rPr>
              <a:t>imageGray</a:t>
            </a:r>
            <a:endParaRPr lang="zh-TW" altLang="en-US" b="1" dirty="0">
              <a:solidFill>
                <a:schemeClr val="dk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2F8344C-5506-6FFE-E0F5-74B28D7F7650}"/>
              </a:ext>
            </a:extLst>
          </p:cNvPr>
          <p:cNvSpPr txBox="1"/>
          <p:nvPr/>
        </p:nvSpPr>
        <p:spPr>
          <a:xfrm>
            <a:off x="2141498" y="3434834"/>
            <a:ext cx="1002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>
                <a:solidFill>
                  <a:schemeClr val="dk1"/>
                </a:solidFill>
              </a:defRPr>
            </a:lvl1pPr>
          </a:lstStyle>
          <a:p>
            <a:r>
              <a:rPr lang="en-US" altLang="zh-TW" b="1" dirty="0" err="1"/>
              <a:t>imageIN</a:t>
            </a:r>
            <a:endParaRPr lang="en-US" altLang="zh-TW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C156BB-4A87-89BB-E734-101453EFC8CD}"/>
              </a:ext>
            </a:extLst>
          </p:cNvPr>
          <p:cNvSpPr txBox="1"/>
          <p:nvPr/>
        </p:nvSpPr>
        <p:spPr>
          <a:xfrm>
            <a:off x="5398583" y="4285847"/>
            <a:ext cx="1248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>
                <a:solidFill>
                  <a:schemeClr val="dk1"/>
                </a:solidFill>
              </a:defRPr>
            </a:lvl1pPr>
          </a:lstStyle>
          <a:p>
            <a:r>
              <a:rPr lang="en-US" altLang="zh-TW" b="1" dirty="0" err="1"/>
              <a:t>imageOUT</a:t>
            </a:r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9D6EB-0B67-7C78-8120-510BD373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8" t="42808" r="37882" b="36326"/>
          <a:stretch/>
        </p:blipFill>
        <p:spPr>
          <a:xfrm>
            <a:off x="5368959" y="4604172"/>
            <a:ext cx="1435686" cy="115362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EAFAF91-98A7-3510-3DB2-EF5661AFE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5" r="9787" b="31643"/>
          <a:stretch/>
        </p:blipFill>
        <p:spPr>
          <a:xfrm>
            <a:off x="9089788" y="4512116"/>
            <a:ext cx="1428602" cy="117414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69CF88B-70F0-73A0-1737-F49715E1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5" r="9787" b="31643"/>
          <a:stretch/>
        </p:blipFill>
        <p:spPr>
          <a:xfrm>
            <a:off x="1902527" y="2219958"/>
            <a:ext cx="1428602" cy="117414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C1FEC0D-A98D-4852-3CFC-71A30BA0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54" y="2181989"/>
            <a:ext cx="962756" cy="8119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0681CEA-BB37-4C40-E2AB-AECC3E771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954" y="2332980"/>
            <a:ext cx="1510786" cy="103843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46F4AAB-8D77-F9F4-8DCA-6B0954795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411" y="2150805"/>
            <a:ext cx="1367351" cy="1061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284F9B3-9ACB-38CF-8332-DAEEBC961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791" y="3075764"/>
            <a:ext cx="968119" cy="6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3D89A-843D-8FD8-D51A-B272FF59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7" y="252441"/>
            <a:ext cx="11016000" cy="7310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>
                <a:cs typeface="Arial" panose="020B0604020202020204" pitchFamily="34" charset="0"/>
              </a:rPr>
              <a:t>參數說明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CB08E4-31F5-5A0E-F315-7107DE5BA685}"/>
              </a:ext>
            </a:extLst>
          </p:cNvPr>
          <p:cNvSpPr txBox="1"/>
          <p:nvPr/>
        </p:nvSpPr>
        <p:spPr>
          <a:xfrm>
            <a:off x="10103001" y="617967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*請參見附件 </a:t>
            </a:r>
            <a:r>
              <a:rPr lang="en-US" altLang="zh-TW" b="1" dirty="0"/>
              <a:t>csv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273EF3-1AC6-4A04-3F27-61A1237A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4" y="1081979"/>
            <a:ext cx="11474245" cy="51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4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3D89A-843D-8FD8-D51A-B272FF59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7" y="252441"/>
            <a:ext cx="11016000" cy="7310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>
                <a:cs typeface="Arial" panose="020B0604020202020204" pitchFamily="34" charset="0"/>
              </a:rPr>
              <a:t>測試圖片</a:t>
            </a:r>
            <a:r>
              <a:rPr kumimoji="1" lang="en-US" altLang="zh-TW" dirty="0">
                <a:cs typeface="Arial" panose="020B0604020202020204" pitchFamily="34" charset="0"/>
              </a:rPr>
              <a:t>-</a:t>
            </a:r>
            <a:r>
              <a:rPr kumimoji="1" lang="zh-TW" altLang="en-US" dirty="0">
                <a:cs typeface="Arial" panose="020B0604020202020204" pitchFamily="34" charset="0"/>
              </a:rPr>
              <a:t>參數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9EE49BA-141D-3A9B-B8F9-84BDDFDE5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52646"/>
              </p:ext>
            </p:extLst>
          </p:nvPr>
        </p:nvGraphicFramePr>
        <p:xfrm>
          <a:off x="266699" y="1204382"/>
          <a:ext cx="11698560" cy="42726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2117">
                  <a:extLst>
                    <a:ext uri="{9D8B030D-6E8A-4147-A177-3AD203B41FA5}">
                      <a16:colId xmlns:a16="http://schemas.microsoft.com/office/drawing/2014/main" val="2380535717"/>
                    </a:ext>
                  </a:extLst>
                </a:gridCol>
                <a:gridCol w="1175885">
                  <a:extLst>
                    <a:ext uri="{9D8B030D-6E8A-4147-A177-3AD203B41FA5}">
                      <a16:colId xmlns:a16="http://schemas.microsoft.com/office/drawing/2014/main" val="3017653331"/>
                    </a:ext>
                  </a:extLst>
                </a:gridCol>
                <a:gridCol w="1203021">
                  <a:extLst>
                    <a:ext uri="{9D8B030D-6E8A-4147-A177-3AD203B41FA5}">
                      <a16:colId xmlns:a16="http://schemas.microsoft.com/office/drawing/2014/main" val="2196232969"/>
                    </a:ext>
                  </a:extLst>
                </a:gridCol>
                <a:gridCol w="1193976">
                  <a:extLst>
                    <a:ext uri="{9D8B030D-6E8A-4147-A177-3AD203B41FA5}">
                      <a16:colId xmlns:a16="http://schemas.microsoft.com/office/drawing/2014/main" val="3720365708"/>
                    </a:ext>
                  </a:extLst>
                </a:gridCol>
                <a:gridCol w="1004026">
                  <a:extLst>
                    <a:ext uri="{9D8B030D-6E8A-4147-A177-3AD203B41FA5}">
                      <a16:colId xmlns:a16="http://schemas.microsoft.com/office/drawing/2014/main" val="2794438803"/>
                    </a:ext>
                  </a:extLst>
                </a:gridCol>
                <a:gridCol w="1046353">
                  <a:extLst>
                    <a:ext uri="{9D8B030D-6E8A-4147-A177-3AD203B41FA5}">
                      <a16:colId xmlns:a16="http://schemas.microsoft.com/office/drawing/2014/main" val="1216382590"/>
                    </a:ext>
                  </a:extLst>
                </a:gridCol>
                <a:gridCol w="988835">
                  <a:extLst>
                    <a:ext uri="{9D8B030D-6E8A-4147-A177-3AD203B41FA5}">
                      <a16:colId xmlns:a16="http://schemas.microsoft.com/office/drawing/2014/main" val="4080714280"/>
                    </a:ext>
                  </a:extLst>
                </a:gridCol>
                <a:gridCol w="1004026">
                  <a:extLst>
                    <a:ext uri="{9D8B030D-6E8A-4147-A177-3AD203B41FA5}">
                      <a16:colId xmlns:a16="http://schemas.microsoft.com/office/drawing/2014/main" val="2345712210"/>
                    </a:ext>
                  </a:extLst>
                </a:gridCol>
                <a:gridCol w="1022117">
                  <a:extLst>
                    <a:ext uri="{9D8B030D-6E8A-4147-A177-3AD203B41FA5}">
                      <a16:colId xmlns:a16="http://schemas.microsoft.com/office/drawing/2014/main" val="789582238"/>
                    </a:ext>
                  </a:extLst>
                </a:gridCol>
                <a:gridCol w="1019102">
                  <a:extLst>
                    <a:ext uri="{9D8B030D-6E8A-4147-A177-3AD203B41FA5}">
                      <a16:colId xmlns:a16="http://schemas.microsoft.com/office/drawing/2014/main" val="2089776293"/>
                    </a:ext>
                  </a:extLst>
                </a:gridCol>
                <a:gridCol w="1019102">
                  <a:extLst>
                    <a:ext uri="{9D8B030D-6E8A-4147-A177-3AD203B41FA5}">
                      <a16:colId xmlns:a16="http://schemas.microsoft.com/office/drawing/2014/main" val="3241618561"/>
                    </a:ext>
                  </a:extLst>
                </a:gridCol>
              </a:tblGrid>
              <a:tr h="6364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picname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thresParm.thresmode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thresParm.bgmax</a:t>
                      </a:r>
                      <a:r>
                        <a:rPr lang="en-US" altLang="zh-TW" dirty="0"/>
                        <a:t>[0]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thresParm.fgmax</a:t>
                      </a:r>
                      <a:r>
                        <a:rPr lang="en-US" altLang="zh-TW" dirty="0"/>
                        <a:t>[0]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TDwidth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TDmaxW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TDminW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TDheight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TDmaxH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target.</a:t>
                      </a:r>
                    </a:p>
                    <a:p>
                      <a:pPr algn="ctr"/>
                      <a:r>
                        <a:rPr lang="en-US" altLang="zh-TW" dirty="0" err="1"/>
                        <a:t>TDminH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imageParm.correctTheta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525764"/>
                  </a:ext>
                </a:extLst>
              </a:tr>
              <a:tr h="667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8280402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429574"/>
                  </a:ext>
                </a:extLst>
              </a:tr>
              <a:tr h="896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8280212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102074"/>
                  </a:ext>
                </a:extLst>
              </a:tr>
              <a:tr h="896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8280107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729596"/>
                  </a:ext>
                </a:extLst>
              </a:tr>
              <a:tr h="896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102003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9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4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CC3568B-CFE3-391E-1D85-827BA6B1B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156474"/>
            <a:ext cx="11016000" cy="724288"/>
          </a:xfrm>
        </p:spPr>
        <p:txBody>
          <a:bodyPr/>
          <a:lstStyle/>
          <a:p>
            <a:r>
              <a:rPr lang="zh-TW" altLang="en-US" dirty="0"/>
              <a:t>將目前接手的三種樣品演算法結合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6AB59AA-F8DD-D61A-8B76-DE8447070686}"/>
              </a:ext>
            </a:extLst>
          </p:cNvPr>
          <p:cNvGrpSpPr/>
          <p:nvPr/>
        </p:nvGrpSpPr>
        <p:grpSpPr>
          <a:xfrm>
            <a:off x="789231" y="2279044"/>
            <a:ext cx="3429670" cy="1101978"/>
            <a:chOff x="1005541" y="2162104"/>
            <a:chExt cx="3011208" cy="86955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2A6DEE6-A6A5-1C4F-AC50-81180AF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541" y="2162104"/>
              <a:ext cx="899263" cy="85556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6C51E7D-AD72-950E-EE58-902DC7A7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002" y="2162104"/>
              <a:ext cx="884851" cy="85556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A4758B-687F-C97F-C56B-DC2F88EB8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051" y="2176094"/>
              <a:ext cx="994698" cy="855565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1F19A6-1E60-9A41-A6C5-17FCFF34A14D}"/>
              </a:ext>
            </a:extLst>
          </p:cNvPr>
          <p:cNvSpPr txBox="1"/>
          <p:nvPr/>
        </p:nvSpPr>
        <p:spPr>
          <a:xfrm>
            <a:off x="1030393" y="1801561"/>
            <a:ext cx="305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Type.1 </a:t>
            </a:r>
            <a:r>
              <a:rPr lang="zh-TW" altLang="en-US" sz="2400" b="1" dirty="0"/>
              <a:t>手錶上板</a:t>
            </a:r>
            <a:r>
              <a:rPr lang="en-US" altLang="zh-TW" sz="2400" b="1" dirty="0"/>
              <a:t>chip</a:t>
            </a:r>
            <a:endParaRPr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FE7A2-B04F-61D5-2939-FFCD7F9E77F9}"/>
              </a:ext>
            </a:extLst>
          </p:cNvPr>
          <p:cNvSpPr txBox="1"/>
          <p:nvPr/>
        </p:nvSpPr>
        <p:spPr>
          <a:xfrm>
            <a:off x="4946332" y="1790600"/>
            <a:ext cx="247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Type.2 </a:t>
            </a:r>
            <a:r>
              <a:rPr lang="zh-TW" altLang="en-US" sz="2400" b="1" dirty="0"/>
              <a:t>手錶白框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67EE38-BB04-00CE-62F7-69A1E2D01D8B}"/>
              </a:ext>
            </a:extLst>
          </p:cNvPr>
          <p:cNvSpPr txBox="1"/>
          <p:nvPr/>
        </p:nvSpPr>
        <p:spPr>
          <a:xfrm>
            <a:off x="587079" y="3476978"/>
            <a:ext cx="34296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=3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000" b="1" dirty="0" err="1"/>
              <a:t>thresParm.bgmax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 algn="ctr"/>
            <a:r>
              <a:rPr lang="en-US" altLang="zh-TW" sz="2000" b="1" dirty="0"/>
              <a:t>&amp;</a:t>
            </a:r>
          </a:p>
          <a:p>
            <a:pPr algn="ctr"/>
            <a:r>
              <a:rPr lang="en-US" altLang="zh-TW" sz="2000" b="1" dirty="0" err="1"/>
              <a:t>thresParm.fgmax</a:t>
            </a:r>
            <a:endParaRPr lang="zh-TW" altLang="en-US" sz="20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E9E0C1-9548-CD29-97D9-CBD1825ADD54}"/>
              </a:ext>
            </a:extLst>
          </p:cNvPr>
          <p:cNvSpPr txBox="1"/>
          <p:nvPr/>
        </p:nvSpPr>
        <p:spPr>
          <a:xfrm>
            <a:off x="4466910" y="3483169"/>
            <a:ext cx="34296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=4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000" b="1" dirty="0" err="1"/>
              <a:t>thresParm.bgmax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 algn="ctr"/>
            <a:r>
              <a:rPr lang="en-US" altLang="zh-TW" sz="2000" b="1" dirty="0"/>
              <a:t>&amp;</a:t>
            </a:r>
          </a:p>
          <a:p>
            <a:pPr algn="ctr"/>
            <a:r>
              <a:rPr lang="en-US" altLang="zh-TW" sz="2000" b="1" dirty="0" err="1"/>
              <a:t>thresParm.fgmax</a:t>
            </a:r>
            <a:endParaRPr lang="zh-TW" altLang="en-US" sz="2000" b="1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C1EE283-32F2-4A31-E5B6-73318F4EA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433" y="2279044"/>
            <a:ext cx="1325451" cy="114995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EB85AA-FE81-5BE1-D8C4-9CFB73383FB4}"/>
              </a:ext>
            </a:extLst>
          </p:cNvPr>
          <p:cNvSpPr txBox="1"/>
          <p:nvPr/>
        </p:nvSpPr>
        <p:spPr>
          <a:xfrm>
            <a:off x="8554771" y="1809713"/>
            <a:ext cx="247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Type.3 L5</a:t>
            </a:r>
            <a:r>
              <a:rPr lang="zh-TW" altLang="en-US" sz="2400" b="1" dirty="0"/>
              <a:t>上板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117F902-6CDA-F9ED-548D-1B403C92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459" y="2252264"/>
            <a:ext cx="1672556" cy="122471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2D924D5-DFA9-42DF-0E63-3A02A4D9CB47}"/>
              </a:ext>
            </a:extLst>
          </p:cNvPr>
          <p:cNvSpPr txBox="1"/>
          <p:nvPr/>
        </p:nvSpPr>
        <p:spPr>
          <a:xfrm>
            <a:off x="8346741" y="3476978"/>
            <a:ext cx="342967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=0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1600" b="1" dirty="0" err="1"/>
              <a:t>thresParm.bgmax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&amp; </a:t>
            </a:r>
            <a:r>
              <a:rPr lang="en-US" altLang="zh-TW" sz="1600" b="1" dirty="0" err="1"/>
              <a:t>thresParm.fgmax</a:t>
            </a:r>
            <a:endParaRPr lang="en-US" altLang="zh-TW" sz="1600" b="1" dirty="0"/>
          </a:p>
          <a:p>
            <a:pPr algn="ctr"/>
            <a:r>
              <a:rPr lang="en-US" altLang="zh-TW" sz="1600" b="1" dirty="0" err="1"/>
              <a:t>thresParm.bgmin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&amp; </a:t>
            </a:r>
            <a:r>
              <a:rPr lang="en-US" altLang="zh-TW" sz="1600" b="1" dirty="0" err="1"/>
              <a:t>thresParm.fgmin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4630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2:</a:t>
            </a:r>
            <a:endParaRPr lang="zh-TW" altLang="en-US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750674C-3230-FDAF-F5F9-1ACEAB13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56" y="1231290"/>
            <a:ext cx="2434970" cy="52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947DA7-AE1E-574B-0AFC-E37C888DF789}"/>
              </a:ext>
            </a:extLst>
          </p:cNvPr>
          <p:cNvSpPr/>
          <p:nvPr/>
        </p:nvSpPr>
        <p:spPr>
          <a:xfrm>
            <a:off x="6515100" y="1631950"/>
            <a:ext cx="5080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4FA25E-57F5-C261-89F1-ACF1ED4BC38C}"/>
              </a:ext>
            </a:extLst>
          </p:cNvPr>
          <p:cNvSpPr/>
          <p:nvPr/>
        </p:nvSpPr>
        <p:spPr>
          <a:xfrm>
            <a:off x="7151534" y="2595914"/>
            <a:ext cx="50800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A9B533-75ED-D037-9147-0D9AEFF4A27F}"/>
              </a:ext>
            </a:extLst>
          </p:cNvPr>
          <p:cNvSpPr txBox="1"/>
          <p:nvPr/>
        </p:nvSpPr>
        <p:spPr>
          <a:xfrm>
            <a:off x="4105211" y="1477940"/>
            <a:ext cx="176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/>
              <a:t>thresParm.thresmode</a:t>
            </a:r>
            <a:r>
              <a:rPr lang="en-US" altLang="zh-TW" sz="1200" dirty="0"/>
              <a:t>=4</a:t>
            </a:r>
          </a:p>
          <a:p>
            <a:r>
              <a:rPr lang="zh-TW" altLang="en-US" sz="1200" dirty="0"/>
              <a:t>*固定數值</a:t>
            </a:r>
            <a:endParaRPr lang="en-US" altLang="zh-TW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CD82D7-7283-2A6C-98B0-90BB98312CE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5865245" y="1708773"/>
            <a:ext cx="649855" cy="18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DBAC18B-D1D7-C035-A15A-3EC076177023}"/>
              </a:ext>
            </a:extLst>
          </p:cNvPr>
          <p:cNvSpPr/>
          <p:nvPr/>
        </p:nvSpPr>
        <p:spPr>
          <a:xfrm>
            <a:off x="6525145" y="1866899"/>
            <a:ext cx="508000" cy="654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642D02-A625-0D3A-2792-4430C101B0A5}"/>
              </a:ext>
            </a:extLst>
          </p:cNvPr>
          <p:cNvSpPr/>
          <p:nvPr/>
        </p:nvSpPr>
        <p:spPr>
          <a:xfrm>
            <a:off x="6487045" y="3201010"/>
            <a:ext cx="508000" cy="730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CA9558-EE4C-6358-CF80-F97C5361E9C7}"/>
              </a:ext>
            </a:extLst>
          </p:cNvPr>
          <p:cNvSpPr txBox="1"/>
          <p:nvPr/>
        </p:nvSpPr>
        <p:spPr>
          <a:xfrm>
            <a:off x="4147935" y="1950326"/>
            <a:ext cx="1893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thresParm.bgmax</a:t>
            </a:r>
            <a:r>
              <a:rPr lang="zh-TW" altLang="en-US" sz="1200" b="1" dirty="0"/>
              <a:t> 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:107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=3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此數值</a:t>
            </a:r>
            <a:r>
              <a:rPr lang="en-US" altLang="zh-TW" sz="1200" dirty="0"/>
              <a:t>Range:</a:t>
            </a:r>
            <a:r>
              <a:rPr lang="zh-TW" altLang="en-US" sz="1200" dirty="0"/>
              <a:t> </a:t>
            </a:r>
            <a:r>
              <a:rPr lang="en-US" altLang="zh-TW" sz="1200" dirty="0"/>
              <a:t>1-</a:t>
            </a:r>
            <a:r>
              <a:rPr lang="zh-TW" altLang="en-US" sz="1200" dirty="0"/>
              <a:t>圖片大小</a:t>
            </a:r>
            <a:endParaRPr lang="en-US" altLang="zh-TW" sz="12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D67BC19-3DCA-B0BE-7906-AB21B1C50ED7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6041130" y="2194306"/>
            <a:ext cx="484015" cy="1715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E3232FF-419E-110A-871C-9ED333FDD1A1}"/>
              </a:ext>
            </a:extLst>
          </p:cNvPr>
          <p:cNvSpPr txBox="1"/>
          <p:nvPr/>
        </p:nvSpPr>
        <p:spPr>
          <a:xfrm>
            <a:off x="4133381" y="3163277"/>
            <a:ext cx="1893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thresParm.fgmax</a:t>
            </a:r>
            <a:r>
              <a:rPr lang="zh-TW" altLang="en-US" sz="1200" b="1" dirty="0"/>
              <a:t> 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:9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=3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此數值</a:t>
            </a:r>
            <a:r>
              <a:rPr lang="en-US" altLang="zh-TW" sz="1200" dirty="0"/>
              <a:t>Range:</a:t>
            </a:r>
            <a:r>
              <a:rPr lang="zh-TW" altLang="en-US" sz="1200" dirty="0"/>
              <a:t> </a:t>
            </a:r>
            <a:r>
              <a:rPr lang="en-US" altLang="zh-TW" sz="1200" dirty="0"/>
              <a:t>1-35</a:t>
            </a:r>
          </a:p>
        </p:txBody>
      </p:sp>
      <p:cxnSp>
        <p:nvCxnSpPr>
          <p:cNvPr id="1030" name="直線接點 1029">
            <a:extLst>
              <a:ext uri="{FF2B5EF4-FFF2-40B4-BE49-F238E27FC236}">
                <a16:creationId xmlns:a16="http://schemas.microsoft.com/office/drawing/2014/main" id="{B8C5CAD2-69AA-4028-B7E5-BE6F18B8AEC6}"/>
              </a:ext>
            </a:extLst>
          </p:cNvPr>
          <p:cNvCxnSpPr>
            <a:cxnSpLocks/>
            <a:stCxn id="1029" idx="3"/>
            <a:endCxn id="26" idx="1"/>
          </p:cNvCxnSpPr>
          <p:nvPr/>
        </p:nvCxnSpPr>
        <p:spPr>
          <a:xfrm flipV="1">
            <a:off x="6026576" y="3566446"/>
            <a:ext cx="460469" cy="12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矩形 1033">
            <a:extLst>
              <a:ext uri="{FF2B5EF4-FFF2-40B4-BE49-F238E27FC236}">
                <a16:creationId xmlns:a16="http://schemas.microsoft.com/office/drawing/2014/main" id="{B351275F-D06E-0B33-96AC-CB3FC7D83F71}"/>
              </a:ext>
            </a:extLst>
          </p:cNvPr>
          <p:cNvSpPr/>
          <p:nvPr/>
        </p:nvSpPr>
        <p:spPr>
          <a:xfrm>
            <a:off x="7112000" y="4953610"/>
            <a:ext cx="508000" cy="2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6" name="文字方塊 1035">
            <a:extLst>
              <a:ext uri="{FF2B5EF4-FFF2-40B4-BE49-F238E27FC236}">
                <a16:creationId xmlns:a16="http://schemas.microsoft.com/office/drawing/2014/main" id="{B3B186FB-599B-C3E0-B12C-2212EDF3E406}"/>
              </a:ext>
            </a:extLst>
          </p:cNvPr>
          <p:cNvSpPr txBox="1"/>
          <p:nvPr/>
        </p:nvSpPr>
        <p:spPr>
          <a:xfrm>
            <a:off x="8960115" y="4917198"/>
            <a:ext cx="10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0=B or L</a:t>
            </a:r>
          </a:p>
          <a:p>
            <a:r>
              <a:rPr lang="en-US" altLang="zh-TW" sz="1200" b="1" dirty="0"/>
              <a:t>1=G</a:t>
            </a:r>
          </a:p>
          <a:p>
            <a:r>
              <a:rPr lang="en-US" altLang="zh-TW" sz="1200" b="1" dirty="0"/>
              <a:t>2=R</a:t>
            </a:r>
            <a:endParaRPr lang="en-US" altLang="zh-TW" sz="1200" dirty="0"/>
          </a:p>
        </p:txBody>
      </p:sp>
      <p:cxnSp>
        <p:nvCxnSpPr>
          <p:cNvPr id="1037" name="直線接點 1036">
            <a:extLst>
              <a:ext uri="{FF2B5EF4-FFF2-40B4-BE49-F238E27FC236}">
                <a16:creationId xmlns:a16="http://schemas.microsoft.com/office/drawing/2014/main" id="{7B14873E-177A-B3B9-89F6-AB012F5EECB0}"/>
              </a:ext>
            </a:extLst>
          </p:cNvPr>
          <p:cNvCxnSpPr>
            <a:cxnSpLocks/>
            <a:stCxn id="1036" idx="1"/>
            <a:endCxn id="1034" idx="3"/>
          </p:cNvCxnSpPr>
          <p:nvPr/>
        </p:nvCxnSpPr>
        <p:spPr>
          <a:xfrm flipH="1" flipV="1">
            <a:off x="7620000" y="5080305"/>
            <a:ext cx="1340115" cy="160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218F778E-761D-81A3-1768-C8B28C9DCB8E}"/>
              </a:ext>
            </a:extLst>
          </p:cNvPr>
          <p:cNvSpPr txBox="1"/>
          <p:nvPr/>
        </p:nvSpPr>
        <p:spPr>
          <a:xfrm>
            <a:off x="6912845" y="347945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6" name="文字方塊 1045">
            <a:extLst>
              <a:ext uri="{FF2B5EF4-FFF2-40B4-BE49-F238E27FC236}">
                <a16:creationId xmlns:a16="http://schemas.microsoft.com/office/drawing/2014/main" id="{23BEB9AF-E79D-ACCB-2F2F-F507C22FC2B3}"/>
              </a:ext>
            </a:extLst>
          </p:cNvPr>
          <p:cNvSpPr txBox="1"/>
          <p:nvPr/>
        </p:nvSpPr>
        <p:spPr>
          <a:xfrm>
            <a:off x="6923908" y="3718868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47" name="文字方塊 1046">
            <a:extLst>
              <a:ext uri="{FF2B5EF4-FFF2-40B4-BE49-F238E27FC236}">
                <a16:creationId xmlns:a16="http://schemas.microsoft.com/office/drawing/2014/main" id="{EEFE5A5C-1E59-DB68-939E-EF2019E7DB23}"/>
              </a:ext>
            </a:extLst>
          </p:cNvPr>
          <p:cNvSpPr txBox="1"/>
          <p:nvPr/>
        </p:nvSpPr>
        <p:spPr>
          <a:xfrm>
            <a:off x="6950615" y="2082884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8" name="文字方塊 1047">
            <a:extLst>
              <a:ext uri="{FF2B5EF4-FFF2-40B4-BE49-F238E27FC236}">
                <a16:creationId xmlns:a16="http://schemas.microsoft.com/office/drawing/2014/main" id="{A71189FE-303E-E5AA-3524-E5C1E0FE8920}"/>
              </a:ext>
            </a:extLst>
          </p:cNvPr>
          <p:cNvSpPr txBox="1"/>
          <p:nvPr/>
        </p:nvSpPr>
        <p:spPr>
          <a:xfrm>
            <a:off x="6955835" y="1843472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B(L) </a:t>
            </a:r>
            <a:endParaRPr lang="zh-TW" altLang="en-US" sz="1200" dirty="0"/>
          </a:p>
        </p:txBody>
      </p:sp>
      <p:sp>
        <p:nvSpPr>
          <p:cNvPr id="1049" name="文字方塊 1048">
            <a:extLst>
              <a:ext uri="{FF2B5EF4-FFF2-40B4-BE49-F238E27FC236}">
                <a16:creationId xmlns:a16="http://schemas.microsoft.com/office/drawing/2014/main" id="{D64F9F04-15D7-4C4D-C177-846240EFA746}"/>
              </a:ext>
            </a:extLst>
          </p:cNvPr>
          <p:cNvSpPr txBox="1"/>
          <p:nvPr/>
        </p:nvSpPr>
        <p:spPr>
          <a:xfrm>
            <a:off x="6961678" y="232229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51" name="文字方塊 1050">
            <a:extLst>
              <a:ext uri="{FF2B5EF4-FFF2-40B4-BE49-F238E27FC236}">
                <a16:creationId xmlns:a16="http://schemas.microsoft.com/office/drawing/2014/main" id="{279792F6-3D3E-47A8-AF79-AAD922CF294E}"/>
              </a:ext>
            </a:extLst>
          </p:cNvPr>
          <p:cNvSpPr txBox="1"/>
          <p:nvPr/>
        </p:nvSpPr>
        <p:spPr>
          <a:xfrm>
            <a:off x="6912845" y="3246670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B(L) </a:t>
            </a:r>
            <a:endParaRPr lang="zh-TW" altLang="en-US" sz="1200" dirty="0"/>
          </a:p>
        </p:txBody>
      </p:sp>
      <p:sp>
        <p:nvSpPr>
          <p:cNvPr id="1053" name="文字方塊 1052">
            <a:extLst>
              <a:ext uri="{FF2B5EF4-FFF2-40B4-BE49-F238E27FC236}">
                <a16:creationId xmlns:a16="http://schemas.microsoft.com/office/drawing/2014/main" id="{F32E9417-AD77-66E8-1727-1132BC090145}"/>
              </a:ext>
            </a:extLst>
          </p:cNvPr>
          <p:cNvSpPr txBox="1"/>
          <p:nvPr/>
        </p:nvSpPr>
        <p:spPr>
          <a:xfrm>
            <a:off x="8960115" y="2304240"/>
            <a:ext cx="2730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xitch</a:t>
            </a:r>
            <a:r>
              <a:rPr lang="en-US" altLang="zh-TW" sz="1200" b="1" dirty="0"/>
              <a:t>[0]</a:t>
            </a:r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:250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若</a:t>
            </a:r>
            <a:r>
              <a:rPr lang="en-US" altLang="zh-TW" sz="1200" dirty="0"/>
              <a:t>chip</a:t>
            </a:r>
            <a:r>
              <a:rPr lang="zh-TW" altLang="en-US" sz="1200" dirty="0"/>
              <a:t>中心與圖片中心超過此距離，則會回報錯誤代碼</a:t>
            </a:r>
            <a:r>
              <a:rPr lang="en-US" altLang="zh-TW" sz="1200" dirty="0"/>
              <a:t>6</a:t>
            </a:r>
          </a:p>
        </p:txBody>
      </p:sp>
      <p:cxnSp>
        <p:nvCxnSpPr>
          <p:cNvPr id="1054" name="直線接點 1053">
            <a:extLst>
              <a:ext uri="{FF2B5EF4-FFF2-40B4-BE49-F238E27FC236}">
                <a16:creationId xmlns:a16="http://schemas.microsoft.com/office/drawing/2014/main" id="{E9583452-2E15-CD9B-5700-2BA21D48382C}"/>
              </a:ext>
            </a:extLst>
          </p:cNvPr>
          <p:cNvCxnSpPr>
            <a:cxnSpLocks/>
            <a:stCxn id="1053" idx="1"/>
            <a:endCxn id="13" idx="3"/>
          </p:cNvCxnSpPr>
          <p:nvPr/>
        </p:nvCxnSpPr>
        <p:spPr>
          <a:xfrm flipH="1">
            <a:off x="7659534" y="2719739"/>
            <a:ext cx="1300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文字方塊 1057">
            <a:extLst>
              <a:ext uri="{FF2B5EF4-FFF2-40B4-BE49-F238E27FC236}">
                <a16:creationId xmlns:a16="http://schemas.microsoft.com/office/drawing/2014/main" id="{6416DF1D-13FB-9F0B-AEB6-50E3C0390511}"/>
              </a:ext>
            </a:extLst>
          </p:cNvPr>
          <p:cNvSpPr txBox="1"/>
          <p:nvPr/>
        </p:nvSpPr>
        <p:spPr>
          <a:xfrm>
            <a:off x="8970526" y="3578775"/>
            <a:ext cx="273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carx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x offset</a:t>
            </a:r>
          </a:p>
          <a:p>
            <a:r>
              <a:rPr lang="en-US" altLang="zh-TW" sz="1200" dirty="0" err="1"/>
              <a:t>cary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y offset</a:t>
            </a:r>
          </a:p>
        </p:txBody>
      </p:sp>
      <p:sp>
        <p:nvSpPr>
          <p:cNvPr id="1059" name="矩形 1058">
            <a:extLst>
              <a:ext uri="{FF2B5EF4-FFF2-40B4-BE49-F238E27FC236}">
                <a16:creationId xmlns:a16="http://schemas.microsoft.com/office/drawing/2014/main" id="{8EFB2516-1C55-78DB-A25E-CDCBC7E75BC7}"/>
              </a:ext>
            </a:extLst>
          </p:cNvPr>
          <p:cNvSpPr/>
          <p:nvPr/>
        </p:nvSpPr>
        <p:spPr>
          <a:xfrm>
            <a:off x="7175187" y="3942062"/>
            <a:ext cx="508000" cy="527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0" name="直線接點 1059">
            <a:extLst>
              <a:ext uri="{FF2B5EF4-FFF2-40B4-BE49-F238E27FC236}">
                <a16:creationId xmlns:a16="http://schemas.microsoft.com/office/drawing/2014/main" id="{62202237-1E79-C526-FF49-D24FF0A83F1A}"/>
              </a:ext>
            </a:extLst>
          </p:cNvPr>
          <p:cNvCxnSpPr>
            <a:cxnSpLocks/>
            <a:stCxn id="1058" idx="1"/>
            <a:endCxn id="1059" idx="3"/>
          </p:cNvCxnSpPr>
          <p:nvPr/>
        </p:nvCxnSpPr>
        <p:spPr>
          <a:xfrm flipH="1">
            <a:off x="7683187" y="4178940"/>
            <a:ext cx="1287339" cy="27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矩形 1068">
            <a:extLst>
              <a:ext uri="{FF2B5EF4-FFF2-40B4-BE49-F238E27FC236}">
                <a16:creationId xmlns:a16="http://schemas.microsoft.com/office/drawing/2014/main" id="{7A09BC6F-4CE1-7DC8-BF6E-6FDED72612AA}"/>
              </a:ext>
            </a:extLst>
          </p:cNvPr>
          <p:cNvSpPr/>
          <p:nvPr/>
        </p:nvSpPr>
        <p:spPr>
          <a:xfrm>
            <a:off x="6454008" y="4847558"/>
            <a:ext cx="569092" cy="1426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0" name="文字方塊 1069">
            <a:extLst>
              <a:ext uri="{FF2B5EF4-FFF2-40B4-BE49-F238E27FC236}">
                <a16:creationId xmlns:a16="http://schemas.microsoft.com/office/drawing/2014/main" id="{FDF447F3-3560-2F9B-27B0-C12415197807}"/>
              </a:ext>
            </a:extLst>
          </p:cNvPr>
          <p:cNvSpPr txBox="1"/>
          <p:nvPr/>
        </p:nvSpPr>
        <p:spPr>
          <a:xfrm>
            <a:off x="4796282" y="5475310"/>
            <a:ext cx="980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目標物大小</a:t>
            </a:r>
            <a:endParaRPr lang="en-US" altLang="zh-TW" sz="1200" dirty="0"/>
          </a:p>
        </p:txBody>
      </p:sp>
      <p:cxnSp>
        <p:nvCxnSpPr>
          <p:cNvPr id="1071" name="直線接點 1070">
            <a:extLst>
              <a:ext uri="{FF2B5EF4-FFF2-40B4-BE49-F238E27FC236}">
                <a16:creationId xmlns:a16="http://schemas.microsoft.com/office/drawing/2014/main" id="{8355AB1E-CFCA-FBFC-0B27-99096CE95E7B}"/>
              </a:ext>
            </a:extLst>
          </p:cNvPr>
          <p:cNvCxnSpPr>
            <a:cxnSpLocks/>
            <a:stCxn id="1070" idx="3"/>
            <a:endCxn id="1069" idx="1"/>
          </p:cNvCxnSpPr>
          <p:nvPr/>
        </p:nvCxnSpPr>
        <p:spPr>
          <a:xfrm flipV="1">
            <a:off x="5776771" y="5560864"/>
            <a:ext cx="677237" cy="52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文字方塊 1074">
            <a:extLst>
              <a:ext uri="{FF2B5EF4-FFF2-40B4-BE49-F238E27FC236}">
                <a16:creationId xmlns:a16="http://schemas.microsoft.com/office/drawing/2014/main" id="{A74E1AE3-E613-47EA-49BE-5A41AAB1D6D3}"/>
              </a:ext>
            </a:extLst>
          </p:cNvPr>
          <p:cNvSpPr txBox="1"/>
          <p:nvPr/>
        </p:nvSpPr>
        <p:spPr>
          <a:xfrm>
            <a:off x="921766" y="1349879"/>
            <a:ext cx="247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Type.2 </a:t>
            </a:r>
            <a:r>
              <a:rPr lang="zh-TW" altLang="en-US" sz="2400" b="1" dirty="0"/>
              <a:t>手錶白框</a:t>
            </a:r>
          </a:p>
        </p:txBody>
      </p:sp>
      <p:sp>
        <p:nvSpPr>
          <p:cNvPr id="1076" name="文字方塊 1075">
            <a:extLst>
              <a:ext uri="{FF2B5EF4-FFF2-40B4-BE49-F238E27FC236}">
                <a16:creationId xmlns:a16="http://schemas.microsoft.com/office/drawing/2014/main" id="{46FBF9AF-3BB2-DA4C-9533-5FA14F2330BD}"/>
              </a:ext>
            </a:extLst>
          </p:cNvPr>
          <p:cNvSpPr txBox="1"/>
          <p:nvPr/>
        </p:nvSpPr>
        <p:spPr>
          <a:xfrm>
            <a:off x="442344" y="3042448"/>
            <a:ext cx="34296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=4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000" b="1" dirty="0" err="1"/>
              <a:t>thresParm.bgmax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 algn="ctr"/>
            <a:r>
              <a:rPr lang="en-US" altLang="zh-TW" sz="2000" b="1" dirty="0"/>
              <a:t>&amp;</a:t>
            </a:r>
          </a:p>
          <a:p>
            <a:pPr algn="ctr"/>
            <a:r>
              <a:rPr lang="en-US" altLang="zh-TW" sz="2000" b="1" dirty="0" err="1"/>
              <a:t>thresParm.fgmax</a:t>
            </a:r>
            <a:endParaRPr lang="zh-TW" altLang="en-US" sz="2000" b="1" dirty="0"/>
          </a:p>
        </p:txBody>
      </p:sp>
      <p:pic>
        <p:nvPicPr>
          <p:cNvPr id="1077" name="圖片 1076">
            <a:extLst>
              <a:ext uri="{FF2B5EF4-FFF2-40B4-BE49-F238E27FC236}">
                <a16:creationId xmlns:a16="http://schemas.microsoft.com/office/drawing/2014/main" id="{0D6ECE12-0C21-45E7-4BFA-50F841A5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867" y="1838323"/>
            <a:ext cx="1325451" cy="11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2:</a:t>
            </a:r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6AB59AA-F8DD-D61A-8B76-DE8447070686}"/>
              </a:ext>
            </a:extLst>
          </p:cNvPr>
          <p:cNvGrpSpPr/>
          <p:nvPr/>
        </p:nvGrpSpPr>
        <p:grpSpPr>
          <a:xfrm>
            <a:off x="484431" y="1708773"/>
            <a:ext cx="3429670" cy="1101978"/>
            <a:chOff x="1005541" y="2162104"/>
            <a:chExt cx="3011208" cy="86955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2A6DEE6-A6A5-1C4F-AC50-81180AF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541" y="2162104"/>
              <a:ext cx="899263" cy="85556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6C51E7D-AD72-950E-EE58-902DC7A7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002" y="2162104"/>
              <a:ext cx="884851" cy="85556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A4758B-687F-C97F-C56B-DC2F88EB8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051" y="2176094"/>
              <a:ext cx="994698" cy="855565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1F19A6-1E60-9A41-A6C5-17FCFF34A14D}"/>
              </a:ext>
            </a:extLst>
          </p:cNvPr>
          <p:cNvSpPr txBox="1"/>
          <p:nvPr/>
        </p:nvSpPr>
        <p:spPr>
          <a:xfrm>
            <a:off x="725593" y="1231290"/>
            <a:ext cx="305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Type.1 </a:t>
            </a:r>
            <a:r>
              <a:rPr lang="zh-TW" altLang="en-US" sz="2400" b="1" dirty="0"/>
              <a:t>手錶上板</a:t>
            </a:r>
            <a:r>
              <a:rPr lang="en-US" altLang="zh-TW" sz="2400" b="1" dirty="0"/>
              <a:t>chip</a:t>
            </a:r>
            <a:endParaRPr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67EE38-BB04-00CE-62F7-69A1E2D01D8B}"/>
              </a:ext>
            </a:extLst>
          </p:cNvPr>
          <p:cNvSpPr txBox="1"/>
          <p:nvPr/>
        </p:nvSpPr>
        <p:spPr>
          <a:xfrm>
            <a:off x="282279" y="2906707"/>
            <a:ext cx="34296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=3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000" b="1" dirty="0" err="1"/>
              <a:t>thresParm.bgmax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 algn="ctr"/>
            <a:r>
              <a:rPr lang="en-US" altLang="zh-TW" sz="2000" b="1" dirty="0"/>
              <a:t>&amp;</a:t>
            </a:r>
          </a:p>
          <a:p>
            <a:pPr algn="ctr"/>
            <a:r>
              <a:rPr lang="en-US" altLang="zh-TW" sz="2000" b="1" dirty="0" err="1"/>
              <a:t>thresParm.fgmax</a:t>
            </a:r>
            <a:endParaRPr lang="zh-TW" altLang="en-US" sz="2000" b="1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750674C-3230-FDAF-F5F9-1ACEAB13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56" y="1231290"/>
            <a:ext cx="2434970" cy="52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947DA7-AE1E-574B-0AFC-E37C888DF789}"/>
              </a:ext>
            </a:extLst>
          </p:cNvPr>
          <p:cNvSpPr/>
          <p:nvPr/>
        </p:nvSpPr>
        <p:spPr>
          <a:xfrm>
            <a:off x="6515100" y="1631950"/>
            <a:ext cx="5080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4FA25E-57F5-C261-89F1-ACF1ED4BC38C}"/>
              </a:ext>
            </a:extLst>
          </p:cNvPr>
          <p:cNvSpPr/>
          <p:nvPr/>
        </p:nvSpPr>
        <p:spPr>
          <a:xfrm>
            <a:off x="7151534" y="2595914"/>
            <a:ext cx="50800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A9B533-75ED-D037-9147-0D9AEFF4A27F}"/>
              </a:ext>
            </a:extLst>
          </p:cNvPr>
          <p:cNvSpPr txBox="1"/>
          <p:nvPr/>
        </p:nvSpPr>
        <p:spPr>
          <a:xfrm>
            <a:off x="4105211" y="1477940"/>
            <a:ext cx="176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/>
              <a:t>thresParm.thresmode</a:t>
            </a:r>
            <a:r>
              <a:rPr lang="en-US" altLang="zh-TW" sz="1200" dirty="0"/>
              <a:t>=3</a:t>
            </a:r>
          </a:p>
          <a:p>
            <a:r>
              <a:rPr lang="zh-TW" altLang="en-US" sz="1200" dirty="0"/>
              <a:t>*固定數值</a:t>
            </a:r>
            <a:endParaRPr lang="en-US" altLang="zh-TW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CD82D7-7283-2A6C-98B0-90BB98312CE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5865245" y="1708773"/>
            <a:ext cx="649855" cy="18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DBAC18B-D1D7-C035-A15A-3EC076177023}"/>
              </a:ext>
            </a:extLst>
          </p:cNvPr>
          <p:cNvSpPr/>
          <p:nvPr/>
        </p:nvSpPr>
        <p:spPr>
          <a:xfrm>
            <a:off x="6525145" y="1866899"/>
            <a:ext cx="508000" cy="654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642D02-A625-0D3A-2792-4430C101B0A5}"/>
              </a:ext>
            </a:extLst>
          </p:cNvPr>
          <p:cNvSpPr/>
          <p:nvPr/>
        </p:nvSpPr>
        <p:spPr>
          <a:xfrm>
            <a:off x="6487045" y="3201010"/>
            <a:ext cx="508000" cy="730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CA9558-EE4C-6358-CF80-F97C5361E9C7}"/>
              </a:ext>
            </a:extLst>
          </p:cNvPr>
          <p:cNvSpPr txBox="1"/>
          <p:nvPr/>
        </p:nvSpPr>
        <p:spPr>
          <a:xfrm>
            <a:off x="4147935" y="1950326"/>
            <a:ext cx="1893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thresParm.bgmax</a:t>
            </a:r>
            <a:r>
              <a:rPr lang="zh-TW" altLang="en-US" sz="1200" b="1" dirty="0"/>
              <a:t> 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:107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=3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此數值</a:t>
            </a:r>
            <a:r>
              <a:rPr lang="en-US" altLang="zh-TW" sz="1200" dirty="0"/>
              <a:t>Range:</a:t>
            </a:r>
            <a:r>
              <a:rPr lang="zh-TW" altLang="en-US" sz="1200" dirty="0"/>
              <a:t> </a:t>
            </a:r>
            <a:r>
              <a:rPr lang="en-US" altLang="zh-TW" sz="1200" dirty="0"/>
              <a:t>1-</a:t>
            </a:r>
            <a:r>
              <a:rPr lang="zh-TW" altLang="en-US" sz="1200" dirty="0"/>
              <a:t>圖片大小</a:t>
            </a:r>
            <a:endParaRPr lang="en-US" altLang="zh-TW" sz="12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D67BC19-3DCA-B0BE-7906-AB21B1C50ED7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6041130" y="2194306"/>
            <a:ext cx="484015" cy="1715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E3232FF-419E-110A-871C-9ED333FDD1A1}"/>
              </a:ext>
            </a:extLst>
          </p:cNvPr>
          <p:cNvSpPr txBox="1"/>
          <p:nvPr/>
        </p:nvSpPr>
        <p:spPr>
          <a:xfrm>
            <a:off x="4133381" y="3163277"/>
            <a:ext cx="1893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thresParm.fgmax</a:t>
            </a:r>
            <a:r>
              <a:rPr lang="zh-TW" altLang="en-US" sz="1200" b="1" dirty="0"/>
              <a:t> 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:9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=3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dirty="0"/>
              <a:t>此數值</a:t>
            </a:r>
            <a:r>
              <a:rPr lang="en-US" altLang="zh-TW" sz="1200" dirty="0"/>
              <a:t>Range:</a:t>
            </a:r>
            <a:r>
              <a:rPr lang="zh-TW" altLang="en-US" sz="1200" dirty="0"/>
              <a:t> </a:t>
            </a:r>
            <a:r>
              <a:rPr lang="en-US" altLang="zh-TW" sz="1200" dirty="0"/>
              <a:t>1-35</a:t>
            </a:r>
          </a:p>
        </p:txBody>
      </p:sp>
      <p:cxnSp>
        <p:nvCxnSpPr>
          <p:cNvPr id="1030" name="直線接點 1029">
            <a:extLst>
              <a:ext uri="{FF2B5EF4-FFF2-40B4-BE49-F238E27FC236}">
                <a16:creationId xmlns:a16="http://schemas.microsoft.com/office/drawing/2014/main" id="{B8C5CAD2-69AA-4028-B7E5-BE6F18B8AEC6}"/>
              </a:ext>
            </a:extLst>
          </p:cNvPr>
          <p:cNvCxnSpPr>
            <a:cxnSpLocks/>
            <a:stCxn id="1029" idx="3"/>
            <a:endCxn id="26" idx="1"/>
          </p:cNvCxnSpPr>
          <p:nvPr/>
        </p:nvCxnSpPr>
        <p:spPr>
          <a:xfrm flipV="1">
            <a:off x="6026576" y="3566446"/>
            <a:ext cx="460469" cy="12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矩形 1033">
            <a:extLst>
              <a:ext uri="{FF2B5EF4-FFF2-40B4-BE49-F238E27FC236}">
                <a16:creationId xmlns:a16="http://schemas.microsoft.com/office/drawing/2014/main" id="{B351275F-D06E-0B33-96AC-CB3FC7D83F71}"/>
              </a:ext>
            </a:extLst>
          </p:cNvPr>
          <p:cNvSpPr/>
          <p:nvPr/>
        </p:nvSpPr>
        <p:spPr>
          <a:xfrm>
            <a:off x="7112000" y="4953610"/>
            <a:ext cx="508000" cy="2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6" name="文字方塊 1035">
            <a:extLst>
              <a:ext uri="{FF2B5EF4-FFF2-40B4-BE49-F238E27FC236}">
                <a16:creationId xmlns:a16="http://schemas.microsoft.com/office/drawing/2014/main" id="{B3B186FB-599B-C3E0-B12C-2212EDF3E406}"/>
              </a:ext>
            </a:extLst>
          </p:cNvPr>
          <p:cNvSpPr txBox="1"/>
          <p:nvPr/>
        </p:nvSpPr>
        <p:spPr>
          <a:xfrm>
            <a:off x="8960115" y="4917198"/>
            <a:ext cx="10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0=B or L</a:t>
            </a:r>
          </a:p>
          <a:p>
            <a:r>
              <a:rPr lang="en-US" altLang="zh-TW" sz="1200" b="1" dirty="0"/>
              <a:t>1=G</a:t>
            </a:r>
          </a:p>
          <a:p>
            <a:r>
              <a:rPr lang="en-US" altLang="zh-TW" sz="1200" b="1" dirty="0"/>
              <a:t>2=R</a:t>
            </a:r>
            <a:endParaRPr lang="en-US" altLang="zh-TW" sz="1200" dirty="0"/>
          </a:p>
        </p:txBody>
      </p:sp>
      <p:cxnSp>
        <p:nvCxnSpPr>
          <p:cNvPr id="1037" name="直線接點 1036">
            <a:extLst>
              <a:ext uri="{FF2B5EF4-FFF2-40B4-BE49-F238E27FC236}">
                <a16:creationId xmlns:a16="http://schemas.microsoft.com/office/drawing/2014/main" id="{7B14873E-177A-B3B9-89F6-AB012F5EECB0}"/>
              </a:ext>
            </a:extLst>
          </p:cNvPr>
          <p:cNvCxnSpPr>
            <a:cxnSpLocks/>
            <a:stCxn id="1036" idx="1"/>
            <a:endCxn id="1034" idx="3"/>
          </p:cNvCxnSpPr>
          <p:nvPr/>
        </p:nvCxnSpPr>
        <p:spPr>
          <a:xfrm flipH="1" flipV="1">
            <a:off x="7620000" y="5080305"/>
            <a:ext cx="1340115" cy="160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218F778E-761D-81A3-1768-C8B28C9DCB8E}"/>
              </a:ext>
            </a:extLst>
          </p:cNvPr>
          <p:cNvSpPr txBox="1"/>
          <p:nvPr/>
        </p:nvSpPr>
        <p:spPr>
          <a:xfrm>
            <a:off x="6912845" y="347945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6" name="文字方塊 1045">
            <a:extLst>
              <a:ext uri="{FF2B5EF4-FFF2-40B4-BE49-F238E27FC236}">
                <a16:creationId xmlns:a16="http://schemas.microsoft.com/office/drawing/2014/main" id="{23BEB9AF-E79D-ACCB-2F2F-F507C22FC2B3}"/>
              </a:ext>
            </a:extLst>
          </p:cNvPr>
          <p:cNvSpPr txBox="1"/>
          <p:nvPr/>
        </p:nvSpPr>
        <p:spPr>
          <a:xfrm>
            <a:off x="6923908" y="3718868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47" name="文字方塊 1046">
            <a:extLst>
              <a:ext uri="{FF2B5EF4-FFF2-40B4-BE49-F238E27FC236}">
                <a16:creationId xmlns:a16="http://schemas.microsoft.com/office/drawing/2014/main" id="{EEFE5A5C-1E59-DB68-939E-EF2019E7DB23}"/>
              </a:ext>
            </a:extLst>
          </p:cNvPr>
          <p:cNvSpPr txBox="1"/>
          <p:nvPr/>
        </p:nvSpPr>
        <p:spPr>
          <a:xfrm>
            <a:off x="6950615" y="2082884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8" name="文字方塊 1047">
            <a:extLst>
              <a:ext uri="{FF2B5EF4-FFF2-40B4-BE49-F238E27FC236}">
                <a16:creationId xmlns:a16="http://schemas.microsoft.com/office/drawing/2014/main" id="{A71189FE-303E-E5AA-3524-E5C1E0FE8920}"/>
              </a:ext>
            </a:extLst>
          </p:cNvPr>
          <p:cNvSpPr txBox="1"/>
          <p:nvPr/>
        </p:nvSpPr>
        <p:spPr>
          <a:xfrm>
            <a:off x="6955835" y="1843472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B(L) </a:t>
            </a:r>
            <a:endParaRPr lang="zh-TW" altLang="en-US" sz="1200" dirty="0"/>
          </a:p>
        </p:txBody>
      </p:sp>
      <p:sp>
        <p:nvSpPr>
          <p:cNvPr id="1049" name="文字方塊 1048">
            <a:extLst>
              <a:ext uri="{FF2B5EF4-FFF2-40B4-BE49-F238E27FC236}">
                <a16:creationId xmlns:a16="http://schemas.microsoft.com/office/drawing/2014/main" id="{D64F9F04-15D7-4C4D-C177-846240EFA746}"/>
              </a:ext>
            </a:extLst>
          </p:cNvPr>
          <p:cNvSpPr txBox="1"/>
          <p:nvPr/>
        </p:nvSpPr>
        <p:spPr>
          <a:xfrm>
            <a:off x="6961678" y="232229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51" name="文字方塊 1050">
            <a:extLst>
              <a:ext uri="{FF2B5EF4-FFF2-40B4-BE49-F238E27FC236}">
                <a16:creationId xmlns:a16="http://schemas.microsoft.com/office/drawing/2014/main" id="{279792F6-3D3E-47A8-AF79-AAD922CF294E}"/>
              </a:ext>
            </a:extLst>
          </p:cNvPr>
          <p:cNvSpPr txBox="1"/>
          <p:nvPr/>
        </p:nvSpPr>
        <p:spPr>
          <a:xfrm>
            <a:off x="6912845" y="3246670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B(L) </a:t>
            </a:r>
            <a:endParaRPr lang="zh-TW" altLang="en-US" sz="1200" dirty="0"/>
          </a:p>
        </p:txBody>
      </p:sp>
      <p:sp>
        <p:nvSpPr>
          <p:cNvPr id="1053" name="文字方塊 1052">
            <a:extLst>
              <a:ext uri="{FF2B5EF4-FFF2-40B4-BE49-F238E27FC236}">
                <a16:creationId xmlns:a16="http://schemas.microsoft.com/office/drawing/2014/main" id="{F32E9417-AD77-66E8-1727-1132BC090145}"/>
              </a:ext>
            </a:extLst>
          </p:cNvPr>
          <p:cNvSpPr txBox="1"/>
          <p:nvPr/>
        </p:nvSpPr>
        <p:spPr>
          <a:xfrm>
            <a:off x="8960115" y="2304240"/>
            <a:ext cx="2730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xitch</a:t>
            </a:r>
            <a:r>
              <a:rPr lang="en-US" altLang="zh-TW" sz="1200" b="1" dirty="0"/>
              <a:t>[0]</a:t>
            </a:r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:250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若</a:t>
            </a:r>
            <a:r>
              <a:rPr lang="en-US" altLang="zh-TW" sz="1200" dirty="0"/>
              <a:t>chip</a:t>
            </a:r>
            <a:r>
              <a:rPr lang="zh-TW" altLang="en-US" sz="1200" dirty="0"/>
              <a:t>中心與圖片中心超過此距離，則會回報錯誤代碼</a:t>
            </a:r>
            <a:r>
              <a:rPr lang="en-US" altLang="zh-TW" sz="1200" dirty="0"/>
              <a:t>6</a:t>
            </a:r>
          </a:p>
        </p:txBody>
      </p:sp>
      <p:cxnSp>
        <p:nvCxnSpPr>
          <p:cNvPr id="1054" name="直線接點 1053">
            <a:extLst>
              <a:ext uri="{FF2B5EF4-FFF2-40B4-BE49-F238E27FC236}">
                <a16:creationId xmlns:a16="http://schemas.microsoft.com/office/drawing/2014/main" id="{E9583452-2E15-CD9B-5700-2BA21D48382C}"/>
              </a:ext>
            </a:extLst>
          </p:cNvPr>
          <p:cNvCxnSpPr>
            <a:cxnSpLocks/>
            <a:stCxn id="1053" idx="1"/>
            <a:endCxn id="13" idx="3"/>
          </p:cNvCxnSpPr>
          <p:nvPr/>
        </p:nvCxnSpPr>
        <p:spPr>
          <a:xfrm flipH="1">
            <a:off x="7659534" y="2719739"/>
            <a:ext cx="1300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文字方塊 1057">
            <a:extLst>
              <a:ext uri="{FF2B5EF4-FFF2-40B4-BE49-F238E27FC236}">
                <a16:creationId xmlns:a16="http://schemas.microsoft.com/office/drawing/2014/main" id="{6416DF1D-13FB-9F0B-AEB6-50E3C0390511}"/>
              </a:ext>
            </a:extLst>
          </p:cNvPr>
          <p:cNvSpPr txBox="1"/>
          <p:nvPr/>
        </p:nvSpPr>
        <p:spPr>
          <a:xfrm>
            <a:off x="8970526" y="3578775"/>
            <a:ext cx="273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carx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x offset</a:t>
            </a:r>
          </a:p>
          <a:p>
            <a:r>
              <a:rPr lang="en-US" altLang="zh-TW" sz="1200" dirty="0" err="1"/>
              <a:t>cary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y offset</a:t>
            </a:r>
          </a:p>
        </p:txBody>
      </p:sp>
      <p:sp>
        <p:nvSpPr>
          <p:cNvPr id="1059" name="矩形 1058">
            <a:extLst>
              <a:ext uri="{FF2B5EF4-FFF2-40B4-BE49-F238E27FC236}">
                <a16:creationId xmlns:a16="http://schemas.microsoft.com/office/drawing/2014/main" id="{8EFB2516-1C55-78DB-A25E-CDCBC7E75BC7}"/>
              </a:ext>
            </a:extLst>
          </p:cNvPr>
          <p:cNvSpPr/>
          <p:nvPr/>
        </p:nvSpPr>
        <p:spPr>
          <a:xfrm>
            <a:off x="7175187" y="3942062"/>
            <a:ext cx="508000" cy="527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0" name="直線接點 1059">
            <a:extLst>
              <a:ext uri="{FF2B5EF4-FFF2-40B4-BE49-F238E27FC236}">
                <a16:creationId xmlns:a16="http://schemas.microsoft.com/office/drawing/2014/main" id="{62202237-1E79-C526-FF49-D24FF0A83F1A}"/>
              </a:ext>
            </a:extLst>
          </p:cNvPr>
          <p:cNvCxnSpPr>
            <a:cxnSpLocks/>
            <a:stCxn id="1058" idx="1"/>
            <a:endCxn id="1059" idx="3"/>
          </p:cNvCxnSpPr>
          <p:nvPr/>
        </p:nvCxnSpPr>
        <p:spPr>
          <a:xfrm flipH="1">
            <a:off x="7683187" y="4178940"/>
            <a:ext cx="1287339" cy="27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矩形 1068">
            <a:extLst>
              <a:ext uri="{FF2B5EF4-FFF2-40B4-BE49-F238E27FC236}">
                <a16:creationId xmlns:a16="http://schemas.microsoft.com/office/drawing/2014/main" id="{7A09BC6F-4CE1-7DC8-BF6E-6FDED72612AA}"/>
              </a:ext>
            </a:extLst>
          </p:cNvPr>
          <p:cNvSpPr/>
          <p:nvPr/>
        </p:nvSpPr>
        <p:spPr>
          <a:xfrm>
            <a:off x="6454008" y="4847558"/>
            <a:ext cx="569092" cy="1426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0" name="文字方塊 1069">
            <a:extLst>
              <a:ext uri="{FF2B5EF4-FFF2-40B4-BE49-F238E27FC236}">
                <a16:creationId xmlns:a16="http://schemas.microsoft.com/office/drawing/2014/main" id="{FDF447F3-3560-2F9B-27B0-C12415197807}"/>
              </a:ext>
            </a:extLst>
          </p:cNvPr>
          <p:cNvSpPr txBox="1"/>
          <p:nvPr/>
        </p:nvSpPr>
        <p:spPr>
          <a:xfrm>
            <a:off x="4796282" y="5475310"/>
            <a:ext cx="980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目標物大小</a:t>
            </a:r>
            <a:endParaRPr lang="en-US" altLang="zh-TW" sz="1200" dirty="0"/>
          </a:p>
        </p:txBody>
      </p:sp>
      <p:cxnSp>
        <p:nvCxnSpPr>
          <p:cNvPr id="1071" name="直線接點 1070">
            <a:extLst>
              <a:ext uri="{FF2B5EF4-FFF2-40B4-BE49-F238E27FC236}">
                <a16:creationId xmlns:a16="http://schemas.microsoft.com/office/drawing/2014/main" id="{8355AB1E-CFCA-FBFC-0B27-99096CE95E7B}"/>
              </a:ext>
            </a:extLst>
          </p:cNvPr>
          <p:cNvCxnSpPr>
            <a:cxnSpLocks/>
            <a:stCxn id="1070" idx="3"/>
            <a:endCxn id="1069" idx="1"/>
          </p:cNvCxnSpPr>
          <p:nvPr/>
        </p:nvCxnSpPr>
        <p:spPr>
          <a:xfrm flipV="1">
            <a:off x="5776771" y="5560864"/>
            <a:ext cx="677237" cy="52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8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2:</a:t>
            </a:r>
            <a:endParaRPr lang="zh-TW" altLang="en-US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750674C-3230-FDAF-F5F9-1ACEAB13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38" y="1148109"/>
            <a:ext cx="2434970" cy="52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947DA7-AE1E-574B-0AFC-E37C888DF789}"/>
              </a:ext>
            </a:extLst>
          </p:cNvPr>
          <p:cNvSpPr/>
          <p:nvPr/>
        </p:nvSpPr>
        <p:spPr>
          <a:xfrm>
            <a:off x="7152182" y="1548769"/>
            <a:ext cx="5080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4FA25E-57F5-C261-89F1-ACF1ED4BC38C}"/>
              </a:ext>
            </a:extLst>
          </p:cNvPr>
          <p:cNvSpPr/>
          <p:nvPr/>
        </p:nvSpPr>
        <p:spPr>
          <a:xfrm>
            <a:off x="7869730" y="2512733"/>
            <a:ext cx="426886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A9B533-75ED-D037-9147-0D9AEFF4A27F}"/>
              </a:ext>
            </a:extLst>
          </p:cNvPr>
          <p:cNvSpPr txBox="1"/>
          <p:nvPr/>
        </p:nvSpPr>
        <p:spPr>
          <a:xfrm>
            <a:off x="4742293" y="1394759"/>
            <a:ext cx="1734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/>
              <a:t>thresParm.thresmode</a:t>
            </a:r>
            <a:r>
              <a:rPr lang="en-US" altLang="zh-TW" sz="1200" dirty="0"/>
              <a:t>=0</a:t>
            </a:r>
          </a:p>
          <a:p>
            <a:r>
              <a:rPr lang="zh-TW" altLang="en-US" sz="1200" dirty="0"/>
              <a:t>*固定數值</a:t>
            </a:r>
            <a:endParaRPr lang="en-US" altLang="zh-TW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CD82D7-7283-2A6C-98B0-90BB98312CE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6476422" y="1625592"/>
            <a:ext cx="675760" cy="18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DBAC18B-D1D7-C035-A15A-3EC076177023}"/>
              </a:ext>
            </a:extLst>
          </p:cNvPr>
          <p:cNvSpPr/>
          <p:nvPr/>
        </p:nvSpPr>
        <p:spPr>
          <a:xfrm>
            <a:off x="7162227" y="1783718"/>
            <a:ext cx="508000" cy="1334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642D02-A625-0D3A-2792-4430C101B0A5}"/>
              </a:ext>
            </a:extLst>
          </p:cNvPr>
          <p:cNvSpPr/>
          <p:nvPr/>
        </p:nvSpPr>
        <p:spPr>
          <a:xfrm>
            <a:off x="7123218" y="3160098"/>
            <a:ext cx="508000" cy="13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CA9558-EE4C-6358-CF80-F97C5361E9C7}"/>
              </a:ext>
            </a:extLst>
          </p:cNvPr>
          <p:cNvSpPr txBox="1"/>
          <p:nvPr/>
        </p:nvSpPr>
        <p:spPr>
          <a:xfrm>
            <a:off x="4077338" y="1963020"/>
            <a:ext cx="267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thresParm.bgmax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&amp;</a:t>
            </a:r>
            <a:r>
              <a:rPr lang="zh-TW" altLang="en-US" sz="1200" b="1" dirty="0"/>
              <a:t> </a:t>
            </a:r>
            <a:r>
              <a:rPr lang="en-US" altLang="zh-TW" sz="1200" b="1" dirty="0" err="1"/>
              <a:t>thresParm.bgmin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:30</a:t>
            </a:r>
            <a:r>
              <a:rPr lang="zh-TW" altLang="en-US" sz="1200" dirty="0"/>
              <a:t>，</a:t>
            </a:r>
            <a:r>
              <a:rPr lang="en-US" altLang="zh-TW" sz="1200" dirty="0"/>
              <a:t>0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=0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b="1" dirty="0"/>
              <a:t>  </a:t>
            </a:r>
            <a:r>
              <a:rPr lang="en-US" altLang="zh-TW" sz="1200" b="1" dirty="0" err="1"/>
              <a:t>thresParm.bgmax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&amp;</a:t>
            </a:r>
            <a:r>
              <a:rPr lang="zh-TW" altLang="en-US" sz="1200" b="1" dirty="0"/>
              <a:t> </a:t>
            </a:r>
            <a:r>
              <a:rPr lang="en-US" altLang="zh-TW" sz="1200" b="1" dirty="0" err="1"/>
              <a:t>thresParm.bgmin</a:t>
            </a:r>
            <a:endParaRPr lang="en-US" altLang="zh-TW" sz="1200" b="1" dirty="0"/>
          </a:p>
          <a:p>
            <a:r>
              <a:rPr lang="zh-TW" altLang="en-US" sz="1200" dirty="0"/>
              <a:t>  需介於</a:t>
            </a:r>
            <a:r>
              <a:rPr lang="en-US" altLang="zh-TW" sz="1200" dirty="0"/>
              <a:t>0-255</a:t>
            </a:r>
            <a:r>
              <a:rPr lang="zh-TW" altLang="en-US" sz="1200" dirty="0"/>
              <a:t>之間</a:t>
            </a:r>
            <a:endParaRPr lang="en-US" altLang="zh-TW" sz="12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D67BC19-3DCA-B0BE-7906-AB21B1C50ED7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6752471" y="2450774"/>
            <a:ext cx="409756" cy="20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線接點 1029">
            <a:extLst>
              <a:ext uri="{FF2B5EF4-FFF2-40B4-BE49-F238E27FC236}">
                <a16:creationId xmlns:a16="http://schemas.microsoft.com/office/drawing/2014/main" id="{B8C5CAD2-69AA-4028-B7E5-BE6F18B8AEC6}"/>
              </a:ext>
            </a:extLst>
          </p:cNvPr>
          <p:cNvCxnSpPr>
            <a:cxnSpLocks/>
            <a:stCxn id="1028" idx="3"/>
            <a:endCxn id="26" idx="1"/>
          </p:cNvCxnSpPr>
          <p:nvPr/>
        </p:nvCxnSpPr>
        <p:spPr>
          <a:xfrm flipV="1">
            <a:off x="6888675" y="3851041"/>
            <a:ext cx="234543" cy="34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矩形 1033">
            <a:extLst>
              <a:ext uri="{FF2B5EF4-FFF2-40B4-BE49-F238E27FC236}">
                <a16:creationId xmlns:a16="http://schemas.microsoft.com/office/drawing/2014/main" id="{B351275F-D06E-0B33-96AC-CB3FC7D83F71}"/>
              </a:ext>
            </a:extLst>
          </p:cNvPr>
          <p:cNvSpPr/>
          <p:nvPr/>
        </p:nvSpPr>
        <p:spPr>
          <a:xfrm>
            <a:off x="7749082" y="4870429"/>
            <a:ext cx="508000" cy="2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6" name="文字方塊 1035">
            <a:extLst>
              <a:ext uri="{FF2B5EF4-FFF2-40B4-BE49-F238E27FC236}">
                <a16:creationId xmlns:a16="http://schemas.microsoft.com/office/drawing/2014/main" id="{B3B186FB-599B-C3E0-B12C-2212EDF3E406}"/>
              </a:ext>
            </a:extLst>
          </p:cNvPr>
          <p:cNvSpPr txBox="1"/>
          <p:nvPr/>
        </p:nvSpPr>
        <p:spPr>
          <a:xfrm>
            <a:off x="9597197" y="4834017"/>
            <a:ext cx="106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0=B or L</a:t>
            </a:r>
          </a:p>
          <a:p>
            <a:r>
              <a:rPr lang="en-US" altLang="zh-TW" sz="1200" b="1" dirty="0"/>
              <a:t>1=G</a:t>
            </a:r>
          </a:p>
          <a:p>
            <a:r>
              <a:rPr lang="en-US" altLang="zh-TW" sz="1200" b="1" dirty="0"/>
              <a:t>2=R</a:t>
            </a:r>
            <a:endParaRPr lang="en-US" altLang="zh-TW" sz="1200" dirty="0"/>
          </a:p>
        </p:txBody>
      </p:sp>
      <p:cxnSp>
        <p:nvCxnSpPr>
          <p:cNvPr id="1037" name="直線接點 1036">
            <a:extLst>
              <a:ext uri="{FF2B5EF4-FFF2-40B4-BE49-F238E27FC236}">
                <a16:creationId xmlns:a16="http://schemas.microsoft.com/office/drawing/2014/main" id="{7B14873E-177A-B3B9-89F6-AB012F5EECB0}"/>
              </a:ext>
            </a:extLst>
          </p:cNvPr>
          <p:cNvCxnSpPr>
            <a:cxnSpLocks/>
            <a:stCxn id="1036" idx="1"/>
            <a:endCxn id="1034" idx="3"/>
          </p:cNvCxnSpPr>
          <p:nvPr/>
        </p:nvCxnSpPr>
        <p:spPr>
          <a:xfrm flipH="1" flipV="1">
            <a:off x="8257082" y="4997124"/>
            <a:ext cx="1340115" cy="160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218F778E-761D-81A3-1768-C8B28C9DCB8E}"/>
              </a:ext>
            </a:extLst>
          </p:cNvPr>
          <p:cNvSpPr txBox="1"/>
          <p:nvPr/>
        </p:nvSpPr>
        <p:spPr>
          <a:xfrm>
            <a:off x="7549927" y="3396275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6" name="文字方塊 1045">
            <a:extLst>
              <a:ext uri="{FF2B5EF4-FFF2-40B4-BE49-F238E27FC236}">
                <a16:creationId xmlns:a16="http://schemas.microsoft.com/office/drawing/2014/main" id="{23BEB9AF-E79D-ACCB-2F2F-F507C22FC2B3}"/>
              </a:ext>
            </a:extLst>
          </p:cNvPr>
          <p:cNvSpPr txBox="1"/>
          <p:nvPr/>
        </p:nvSpPr>
        <p:spPr>
          <a:xfrm>
            <a:off x="7560990" y="3635687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47" name="文字方塊 1046">
            <a:extLst>
              <a:ext uri="{FF2B5EF4-FFF2-40B4-BE49-F238E27FC236}">
                <a16:creationId xmlns:a16="http://schemas.microsoft.com/office/drawing/2014/main" id="{EEFE5A5C-1E59-DB68-939E-EF2019E7DB23}"/>
              </a:ext>
            </a:extLst>
          </p:cNvPr>
          <p:cNvSpPr txBox="1"/>
          <p:nvPr/>
        </p:nvSpPr>
        <p:spPr>
          <a:xfrm>
            <a:off x="7522407" y="199352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048" name="文字方塊 1047">
            <a:extLst>
              <a:ext uri="{FF2B5EF4-FFF2-40B4-BE49-F238E27FC236}">
                <a16:creationId xmlns:a16="http://schemas.microsoft.com/office/drawing/2014/main" id="{A71189FE-303E-E5AA-3524-E5C1E0FE8920}"/>
              </a:ext>
            </a:extLst>
          </p:cNvPr>
          <p:cNvSpPr txBox="1"/>
          <p:nvPr/>
        </p:nvSpPr>
        <p:spPr>
          <a:xfrm>
            <a:off x="7527627" y="1754114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</a:t>
            </a:r>
            <a:endParaRPr lang="zh-TW" altLang="en-US" sz="1200" dirty="0"/>
          </a:p>
        </p:txBody>
      </p:sp>
      <p:sp>
        <p:nvSpPr>
          <p:cNvPr id="1049" name="文字方塊 1048">
            <a:extLst>
              <a:ext uri="{FF2B5EF4-FFF2-40B4-BE49-F238E27FC236}">
                <a16:creationId xmlns:a16="http://schemas.microsoft.com/office/drawing/2014/main" id="{D64F9F04-15D7-4C4D-C177-846240EFA746}"/>
              </a:ext>
            </a:extLst>
          </p:cNvPr>
          <p:cNvSpPr txBox="1"/>
          <p:nvPr/>
        </p:nvSpPr>
        <p:spPr>
          <a:xfrm>
            <a:off x="7533470" y="2232938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1051" name="文字方塊 1050">
            <a:extLst>
              <a:ext uri="{FF2B5EF4-FFF2-40B4-BE49-F238E27FC236}">
                <a16:creationId xmlns:a16="http://schemas.microsoft.com/office/drawing/2014/main" id="{279792F6-3D3E-47A8-AF79-AAD922CF294E}"/>
              </a:ext>
            </a:extLst>
          </p:cNvPr>
          <p:cNvSpPr txBox="1"/>
          <p:nvPr/>
        </p:nvSpPr>
        <p:spPr>
          <a:xfrm>
            <a:off x="7549927" y="3163489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</a:t>
            </a:r>
            <a:endParaRPr lang="zh-TW" altLang="en-US" sz="1200" dirty="0"/>
          </a:p>
        </p:txBody>
      </p:sp>
      <p:sp>
        <p:nvSpPr>
          <p:cNvPr id="1053" name="文字方塊 1052">
            <a:extLst>
              <a:ext uri="{FF2B5EF4-FFF2-40B4-BE49-F238E27FC236}">
                <a16:creationId xmlns:a16="http://schemas.microsoft.com/office/drawing/2014/main" id="{F32E9417-AD77-66E8-1727-1132BC090145}"/>
              </a:ext>
            </a:extLst>
          </p:cNvPr>
          <p:cNvSpPr txBox="1"/>
          <p:nvPr/>
        </p:nvSpPr>
        <p:spPr>
          <a:xfrm>
            <a:off x="9597197" y="2221059"/>
            <a:ext cx="2730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xitch</a:t>
            </a:r>
            <a:r>
              <a:rPr lang="en-US" altLang="zh-TW" sz="1200" b="1" dirty="0"/>
              <a:t>[0]</a:t>
            </a:r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:250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若</a:t>
            </a:r>
            <a:r>
              <a:rPr lang="en-US" altLang="zh-TW" sz="1200" dirty="0"/>
              <a:t>chip</a:t>
            </a:r>
            <a:r>
              <a:rPr lang="zh-TW" altLang="en-US" sz="1200" dirty="0"/>
              <a:t>中心與圖片中心超過此距離，則會回報錯誤代碼</a:t>
            </a:r>
            <a:r>
              <a:rPr lang="en-US" altLang="zh-TW" sz="1200" dirty="0"/>
              <a:t>6</a:t>
            </a:r>
          </a:p>
        </p:txBody>
      </p:sp>
      <p:cxnSp>
        <p:nvCxnSpPr>
          <p:cNvPr id="1054" name="直線接點 1053">
            <a:extLst>
              <a:ext uri="{FF2B5EF4-FFF2-40B4-BE49-F238E27FC236}">
                <a16:creationId xmlns:a16="http://schemas.microsoft.com/office/drawing/2014/main" id="{E9583452-2E15-CD9B-5700-2BA21D48382C}"/>
              </a:ext>
            </a:extLst>
          </p:cNvPr>
          <p:cNvCxnSpPr>
            <a:cxnSpLocks/>
            <a:stCxn id="1053" idx="1"/>
            <a:endCxn id="13" idx="3"/>
          </p:cNvCxnSpPr>
          <p:nvPr/>
        </p:nvCxnSpPr>
        <p:spPr>
          <a:xfrm flipH="1">
            <a:off x="8296616" y="2636558"/>
            <a:ext cx="1300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文字方塊 1057">
            <a:extLst>
              <a:ext uri="{FF2B5EF4-FFF2-40B4-BE49-F238E27FC236}">
                <a16:creationId xmlns:a16="http://schemas.microsoft.com/office/drawing/2014/main" id="{6416DF1D-13FB-9F0B-AEB6-50E3C0390511}"/>
              </a:ext>
            </a:extLst>
          </p:cNvPr>
          <p:cNvSpPr txBox="1"/>
          <p:nvPr/>
        </p:nvSpPr>
        <p:spPr>
          <a:xfrm>
            <a:off x="9607608" y="3495594"/>
            <a:ext cx="273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carx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x offset</a:t>
            </a:r>
          </a:p>
          <a:p>
            <a:r>
              <a:rPr lang="en-US" altLang="zh-TW" sz="1200" dirty="0" err="1"/>
              <a:t>cary</a:t>
            </a:r>
            <a:endParaRPr lang="en-US" altLang="zh-TW" sz="1200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:0 (unit=pixel)</a:t>
            </a:r>
          </a:p>
          <a:p>
            <a:r>
              <a:rPr lang="en-US" altLang="zh-TW" sz="1200" dirty="0"/>
              <a:t>*</a:t>
            </a:r>
            <a:r>
              <a:rPr lang="zh-TW" altLang="en-US" sz="1200" dirty="0"/>
              <a:t>補償與人眼標準的</a:t>
            </a:r>
            <a:r>
              <a:rPr lang="en-US" altLang="zh-TW" sz="1200" dirty="0"/>
              <a:t>y offset</a:t>
            </a:r>
          </a:p>
        </p:txBody>
      </p:sp>
      <p:sp>
        <p:nvSpPr>
          <p:cNvPr id="1059" name="矩形 1058">
            <a:extLst>
              <a:ext uri="{FF2B5EF4-FFF2-40B4-BE49-F238E27FC236}">
                <a16:creationId xmlns:a16="http://schemas.microsoft.com/office/drawing/2014/main" id="{8EFB2516-1C55-78DB-A25E-CDCBC7E75BC7}"/>
              </a:ext>
            </a:extLst>
          </p:cNvPr>
          <p:cNvSpPr/>
          <p:nvPr/>
        </p:nvSpPr>
        <p:spPr>
          <a:xfrm>
            <a:off x="7812269" y="3858881"/>
            <a:ext cx="508000" cy="527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0" name="直線接點 1059">
            <a:extLst>
              <a:ext uri="{FF2B5EF4-FFF2-40B4-BE49-F238E27FC236}">
                <a16:creationId xmlns:a16="http://schemas.microsoft.com/office/drawing/2014/main" id="{62202237-1E79-C526-FF49-D24FF0A83F1A}"/>
              </a:ext>
            </a:extLst>
          </p:cNvPr>
          <p:cNvCxnSpPr>
            <a:cxnSpLocks/>
            <a:stCxn id="1058" idx="1"/>
            <a:endCxn id="1059" idx="3"/>
          </p:cNvCxnSpPr>
          <p:nvPr/>
        </p:nvCxnSpPr>
        <p:spPr>
          <a:xfrm flipH="1">
            <a:off x="8320269" y="4095759"/>
            <a:ext cx="1287339" cy="27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矩形 1068">
            <a:extLst>
              <a:ext uri="{FF2B5EF4-FFF2-40B4-BE49-F238E27FC236}">
                <a16:creationId xmlns:a16="http://schemas.microsoft.com/office/drawing/2014/main" id="{7A09BC6F-4CE1-7DC8-BF6E-6FDED72612AA}"/>
              </a:ext>
            </a:extLst>
          </p:cNvPr>
          <p:cNvSpPr/>
          <p:nvPr/>
        </p:nvSpPr>
        <p:spPr>
          <a:xfrm>
            <a:off x="7091090" y="4764377"/>
            <a:ext cx="569092" cy="1426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0" name="文字方塊 1069">
            <a:extLst>
              <a:ext uri="{FF2B5EF4-FFF2-40B4-BE49-F238E27FC236}">
                <a16:creationId xmlns:a16="http://schemas.microsoft.com/office/drawing/2014/main" id="{FDF447F3-3560-2F9B-27B0-C12415197807}"/>
              </a:ext>
            </a:extLst>
          </p:cNvPr>
          <p:cNvSpPr txBox="1"/>
          <p:nvPr/>
        </p:nvSpPr>
        <p:spPr>
          <a:xfrm>
            <a:off x="6042171" y="5339183"/>
            <a:ext cx="980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目標物大小</a:t>
            </a:r>
            <a:endParaRPr lang="en-US" altLang="zh-TW" sz="1200" dirty="0"/>
          </a:p>
        </p:txBody>
      </p:sp>
      <p:cxnSp>
        <p:nvCxnSpPr>
          <p:cNvPr id="1071" name="直線接點 1070">
            <a:extLst>
              <a:ext uri="{FF2B5EF4-FFF2-40B4-BE49-F238E27FC236}">
                <a16:creationId xmlns:a16="http://schemas.microsoft.com/office/drawing/2014/main" id="{8355AB1E-CFCA-FBFC-0B27-99096CE95E7B}"/>
              </a:ext>
            </a:extLst>
          </p:cNvPr>
          <p:cNvCxnSpPr>
            <a:cxnSpLocks/>
            <a:endCxn id="1069" idx="1"/>
          </p:cNvCxnSpPr>
          <p:nvPr/>
        </p:nvCxnSpPr>
        <p:spPr>
          <a:xfrm flipV="1">
            <a:off x="6910882" y="5477683"/>
            <a:ext cx="180208" cy="1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45B1CD-A298-362F-0CF9-FCEFF9BD4BC5}"/>
              </a:ext>
            </a:extLst>
          </p:cNvPr>
          <p:cNvSpPr txBox="1"/>
          <p:nvPr/>
        </p:nvSpPr>
        <p:spPr>
          <a:xfrm>
            <a:off x="534256" y="1206153"/>
            <a:ext cx="247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Type.3 L5</a:t>
            </a:r>
            <a:r>
              <a:rPr lang="zh-TW" altLang="en-US" sz="2400" b="1" dirty="0"/>
              <a:t>上板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15CCDC-5421-3103-2113-0E4D61B1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92" y="1693681"/>
            <a:ext cx="1672556" cy="12247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CD8DE71-8043-5B5C-2856-6D8E0808E192}"/>
              </a:ext>
            </a:extLst>
          </p:cNvPr>
          <p:cNvSpPr txBox="1"/>
          <p:nvPr/>
        </p:nvSpPr>
        <p:spPr>
          <a:xfrm>
            <a:off x="153098" y="2969748"/>
            <a:ext cx="342967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閥值參數設置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2400" b="1" dirty="0" err="1"/>
              <a:t>thresParm.thresmode</a:t>
            </a:r>
            <a:r>
              <a:rPr lang="en-US" altLang="zh-TW" sz="2400" b="1" dirty="0"/>
              <a:t>=0</a:t>
            </a:r>
          </a:p>
          <a:p>
            <a:pPr algn="ctr"/>
            <a:r>
              <a:rPr lang="zh-TW" altLang="en-US" sz="2400" b="1" dirty="0"/>
              <a:t>閥值調整時應去調整</a:t>
            </a:r>
            <a:r>
              <a:rPr lang="en-US" altLang="zh-TW" sz="2400" b="1" dirty="0"/>
              <a:t>:</a:t>
            </a:r>
          </a:p>
          <a:p>
            <a:pPr algn="ctr"/>
            <a:r>
              <a:rPr lang="en-US" altLang="zh-TW" sz="1600" b="1" dirty="0" err="1"/>
              <a:t>thresParm.bgmax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&amp; </a:t>
            </a:r>
            <a:r>
              <a:rPr lang="en-US" altLang="zh-TW" sz="1600" b="1" dirty="0" err="1"/>
              <a:t>thresParm.fgmax</a:t>
            </a:r>
            <a:endParaRPr lang="en-US" altLang="zh-TW" sz="1600" b="1" dirty="0"/>
          </a:p>
          <a:p>
            <a:pPr algn="ctr"/>
            <a:r>
              <a:rPr lang="en-US" altLang="zh-TW" sz="1600" b="1" dirty="0" err="1"/>
              <a:t>thresParm.bgmin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&amp; </a:t>
            </a:r>
            <a:r>
              <a:rPr lang="en-US" altLang="zh-TW" sz="1600" b="1" dirty="0" err="1"/>
              <a:t>thresParm.fgmin</a:t>
            </a:r>
            <a:endParaRPr lang="zh-TW" altLang="en-US" sz="16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273BD2-186F-2FF0-F81B-7F69F5264B65}"/>
              </a:ext>
            </a:extLst>
          </p:cNvPr>
          <p:cNvSpPr txBox="1"/>
          <p:nvPr/>
        </p:nvSpPr>
        <p:spPr>
          <a:xfrm>
            <a:off x="7517355" y="2701684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A121F-4C31-1757-B097-6C72FD2C256E}"/>
              </a:ext>
            </a:extLst>
          </p:cNvPr>
          <p:cNvSpPr txBox="1"/>
          <p:nvPr/>
        </p:nvSpPr>
        <p:spPr>
          <a:xfrm>
            <a:off x="7527551" y="2476144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A900C0E-0986-0A28-8E49-DEF06D3D86C2}"/>
              </a:ext>
            </a:extLst>
          </p:cNvPr>
          <p:cNvSpPr txBox="1"/>
          <p:nvPr/>
        </p:nvSpPr>
        <p:spPr>
          <a:xfrm>
            <a:off x="7528418" y="294109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333F261-6885-E637-ED1E-5A539D2A7452}"/>
              </a:ext>
            </a:extLst>
          </p:cNvPr>
          <p:cNvSpPr txBox="1"/>
          <p:nvPr/>
        </p:nvSpPr>
        <p:spPr>
          <a:xfrm>
            <a:off x="7562838" y="4073554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G </a:t>
            </a:r>
            <a:endParaRPr lang="zh-TW" altLang="en-US" sz="1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2DF723B-4C4E-D3E1-4C5B-1644EF0C0243}"/>
              </a:ext>
            </a:extLst>
          </p:cNvPr>
          <p:cNvSpPr txBox="1"/>
          <p:nvPr/>
        </p:nvSpPr>
        <p:spPr>
          <a:xfrm>
            <a:off x="7573901" y="4312966"/>
            <a:ext cx="347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R </a:t>
            </a:r>
            <a:endParaRPr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D876F9-911B-2775-41A7-613A2269F366}"/>
              </a:ext>
            </a:extLst>
          </p:cNvPr>
          <p:cNvSpPr txBox="1"/>
          <p:nvPr/>
        </p:nvSpPr>
        <p:spPr>
          <a:xfrm>
            <a:off x="7562838" y="3840768"/>
            <a:ext cx="502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B</a:t>
            </a:r>
            <a:endParaRPr lang="zh-TW" altLang="en-US" sz="1200" dirty="0"/>
          </a:p>
        </p:txBody>
      </p:sp>
      <p:sp>
        <p:nvSpPr>
          <p:cNvPr id="1028" name="文字方塊 1027">
            <a:extLst>
              <a:ext uri="{FF2B5EF4-FFF2-40B4-BE49-F238E27FC236}">
                <a16:creationId xmlns:a16="http://schemas.microsoft.com/office/drawing/2014/main" id="{084773F3-9605-5893-28BA-B2AD648D256F}"/>
              </a:ext>
            </a:extLst>
          </p:cNvPr>
          <p:cNvSpPr txBox="1"/>
          <p:nvPr/>
        </p:nvSpPr>
        <p:spPr>
          <a:xfrm>
            <a:off x="4213542" y="3378179"/>
            <a:ext cx="267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/>
              <a:t>thresParm.fgmax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&amp;</a:t>
            </a:r>
            <a:r>
              <a:rPr lang="zh-TW" altLang="en-US" sz="1200" b="1" dirty="0"/>
              <a:t> </a:t>
            </a:r>
            <a:r>
              <a:rPr lang="en-US" altLang="zh-TW" sz="1200" b="1" dirty="0" err="1"/>
              <a:t>thresParm.fgmin</a:t>
            </a:r>
            <a:endParaRPr lang="en-US" altLang="zh-TW" sz="1200" b="1" dirty="0"/>
          </a:p>
          <a:p>
            <a:r>
              <a:rPr lang="zh-TW" altLang="en-US" sz="1200" dirty="0"/>
              <a:t>*預設</a:t>
            </a:r>
            <a:r>
              <a:rPr lang="en-US" altLang="zh-TW" sz="1200" dirty="0"/>
              <a:t>:180</a:t>
            </a:r>
            <a:r>
              <a:rPr lang="zh-TW" altLang="en-US" sz="1200" dirty="0"/>
              <a:t>，</a:t>
            </a:r>
            <a:r>
              <a:rPr lang="en-US" altLang="zh-TW" sz="1200" dirty="0"/>
              <a:t>255</a:t>
            </a:r>
          </a:p>
          <a:p>
            <a:r>
              <a:rPr lang="zh-TW" altLang="en-US" sz="1200" dirty="0"/>
              <a:t>*在</a:t>
            </a:r>
            <a:r>
              <a:rPr lang="en-US" altLang="zh-TW" sz="1200" dirty="0" err="1"/>
              <a:t>thresmode</a:t>
            </a:r>
            <a:r>
              <a:rPr lang="en-US" altLang="zh-TW" sz="1200" dirty="0"/>
              <a:t>=0</a:t>
            </a:r>
            <a:r>
              <a:rPr lang="zh-TW" altLang="en-US" sz="1200" dirty="0"/>
              <a:t>下</a:t>
            </a:r>
            <a:r>
              <a:rPr lang="en-US" altLang="zh-TW" sz="1200" dirty="0"/>
              <a:t>:</a:t>
            </a:r>
          </a:p>
          <a:p>
            <a:r>
              <a:rPr lang="zh-TW" altLang="en-US" sz="1200" b="1" dirty="0"/>
              <a:t>  </a:t>
            </a:r>
            <a:r>
              <a:rPr lang="en-US" altLang="zh-TW" sz="1200" b="1" dirty="0" err="1"/>
              <a:t>thresParm.fgmax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&amp;</a:t>
            </a:r>
            <a:r>
              <a:rPr lang="zh-TW" altLang="en-US" sz="1200" b="1" dirty="0"/>
              <a:t> </a:t>
            </a:r>
            <a:r>
              <a:rPr lang="en-US" altLang="zh-TW" sz="1200" b="1" dirty="0" err="1"/>
              <a:t>thresParm.fgmin</a:t>
            </a:r>
            <a:endParaRPr lang="en-US" altLang="zh-TW" sz="1200" b="1" dirty="0"/>
          </a:p>
          <a:p>
            <a:r>
              <a:rPr lang="zh-TW" altLang="en-US" sz="1200" dirty="0"/>
              <a:t>  需介於</a:t>
            </a:r>
            <a:r>
              <a:rPr lang="en-US" altLang="zh-TW" sz="1200" dirty="0"/>
              <a:t>0-255</a:t>
            </a:r>
            <a:r>
              <a:rPr lang="zh-TW" altLang="en-US" sz="1200" dirty="0"/>
              <a:t>之間</a:t>
            </a:r>
            <a:endParaRPr lang="en-US" altLang="zh-TW" sz="1200" dirty="0"/>
          </a:p>
        </p:txBody>
      </p:sp>
      <p:pic>
        <p:nvPicPr>
          <p:cNvPr id="1035" name="圖片 1034">
            <a:extLst>
              <a:ext uri="{FF2B5EF4-FFF2-40B4-BE49-F238E27FC236}">
                <a16:creationId xmlns:a16="http://schemas.microsoft.com/office/drawing/2014/main" id="{2688EACE-BB87-94F4-D26B-AD06A235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79" y="5258405"/>
            <a:ext cx="1348918" cy="733848"/>
          </a:xfrm>
          <a:prstGeom prst="rect">
            <a:avLst/>
          </a:prstGeom>
        </p:spPr>
      </p:pic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B7E0BCB1-89C2-1E9A-907E-D9E428F9D584}"/>
              </a:ext>
            </a:extLst>
          </p:cNvPr>
          <p:cNvCxnSpPr>
            <a:cxnSpLocks/>
          </p:cNvCxnSpPr>
          <p:nvPr/>
        </p:nvCxnSpPr>
        <p:spPr>
          <a:xfrm flipV="1">
            <a:off x="1092200" y="5794013"/>
            <a:ext cx="72738" cy="34110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77F192C2-3745-4AA2-8509-3ABADB9EF3B8}"/>
              </a:ext>
            </a:extLst>
          </p:cNvPr>
          <p:cNvCxnSpPr>
            <a:cxnSpLocks/>
          </p:cNvCxnSpPr>
          <p:nvPr/>
        </p:nvCxnSpPr>
        <p:spPr>
          <a:xfrm>
            <a:off x="633895" y="5225510"/>
            <a:ext cx="159140" cy="31319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文字方塊 1041">
            <a:extLst>
              <a:ext uri="{FF2B5EF4-FFF2-40B4-BE49-F238E27FC236}">
                <a16:creationId xmlns:a16="http://schemas.microsoft.com/office/drawing/2014/main" id="{9AAA4EE7-8D97-9E98-FF2D-E3ED9E1F4B0A}"/>
              </a:ext>
            </a:extLst>
          </p:cNvPr>
          <p:cNvSpPr txBox="1"/>
          <p:nvPr/>
        </p:nvSpPr>
        <p:spPr>
          <a:xfrm>
            <a:off x="153098" y="4826270"/>
            <a:ext cx="13010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dirty="0" err="1"/>
              <a:t>bgmax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&amp;</a:t>
            </a:r>
            <a:r>
              <a:rPr lang="zh-TW" altLang="en-US" sz="1100" b="1" dirty="0"/>
              <a:t> </a:t>
            </a:r>
            <a:r>
              <a:rPr lang="en-US" altLang="zh-TW" sz="1100" b="1" dirty="0" err="1"/>
              <a:t>bgmin</a:t>
            </a:r>
            <a:r>
              <a:rPr lang="en-US" altLang="zh-TW" sz="1100" b="1" dirty="0"/>
              <a:t>:</a:t>
            </a:r>
          </a:p>
          <a:p>
            <a:r>
              <a:rPr lang="zh-TW" altLang="en-US" sz="1100" b="1" dirty="0"/>
              <a:t>定義</a:t>
            </a:r>
            <a:r>
              <a:rPr lang="en-US" altLang="zh-TW" sz="1100" b="1" dirty="0"/>
              <a:t>pad</a:t>
            </a:r>
            <a:r>
              <a:rPr lang="zh-TW" altLang="en-US" sz="1100" b="1" dirty="0"/>
              <a:t>區域</a:t>
            </a:r>
            <a:endParaRPr lang="en-US" altLang="zh-TW" sz="1100" b="1" dirty="0"/>
          </a:p>
        </p:txBody>
      </p:sp>
      <p:sp>
        <p:nvSpPr>
          <p:cNvPr id="1062" name="文字方塊 1061">
            <a:extLst>
              <a:ext uri="{FF2B5EF4-FFF2-40B4-BE49-F238E27FC236}">
                <a16:creationId xmlns:a16="http://schemas.microsoft.com/office/drawing/2014/main" id="{5F423801-0BD3-CD2C-CE78-E5FDBA502650}"/>
              </a:ext>
            </a:extLst>
          </p:cNvPr>
          <p:cNvSpPr txBox="1"/>
          <p:nvPr/>
        </p:nvSpPr>
        <p:spPr>
          <a:xfrm>
            <a:off x="177119" y="6101334"/>
            <a:ext cx="11437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dirty="0" err="1"/>
              <a:t>fgmax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&amp;</a:t>
            </a:r>
            <a:r>
              <a:rPr lang="zh-TW" altLang="en-US" sz="1100" b="1" dirty="0"/>
              <a:t> </a:t>
            </a:r>
            <a:r>
              <a:rPr lang="en-US" altLang="zh-TW" sz="1100" b="1" dirty="0" err="1"/>
              <a:t>fgmin</a:t>
            </a:r>
            <a:r>
              <a:rPr lang="en-US" altLang="zh-TW" sz="1100" b="1" dirty="0"/>
              <a:t>:</a:t>
            </a:r>
          </a:p>
          <a:p>
            <a:r>
              <a:rPr lang="zh-TW" altLang="en-US" sz="1100" b="1" dirty="0"/>
              <a:t>定義膠材區域</a:t>
            </a:r>
            <a:endParaRPr lang="en-US" altLang="zh-TW" sz="1100" b="1" dirty="0"/>
          </a:p>
        </p:txBody>
      </p:sp>
      <p:sp>
        <p:nvSpPr>
          <p:cNvPr id="1067" name="Rectangle 5">
            <a:extLst>
              <a:ext uri="{FF2B5EF4-FFF2-40B4-BE49-F238E27FC236}">
                <a16:creationId xmlns:a16="http://schemas.microsoft.com/office/drawing/2014/main" id="{369F47AC-D3FD-7C4F-B06C-E9A1EE3B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23" y="5999830"/>
            <a:ext cx="8610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新細明體" panose="02020500000000000000" pitchFamily="18" charset="-120"/>
              </a:rPr>
              <a:t>0 (Dark)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6CD072A7-8E9A-FBAC-33E4-115D884FB9B8}"/>
              </a:ext>
            </a:extLst>
          </p:cNvPr>
          <p:cNvSpPr/>
          <p:nvPr/>
        </p:nvSpPr>
        <p:spPr>
          <a:xfrm>
            <a:off x="2436297" y="5875820"/>
            <a:ext cx="1849755" cy="1568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accent3">
                  <a:lumMod val="89000"/>
                </a:schemeClr>
              </a:gs>
              <a:gs pos="73000">
                <a:schemeClr val="accent3">
                  <a:lumMod val="7500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2" name="Rectangle 6">
            <a:extLst>
              <a:ext uri="{FF2B5EF4-FFF2-40B4-BE49-F238E27FC236}">
                <a16:creationId xmlns:a16="http://schemas.microsoft.com/office/drawing/2014/main" id="{7ED3B680-9355-0684-CE8A-F6B750A39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180" y="6035640"/>
            <a:ext cx="105650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新細明體" panose="02020500000000000000" pitchFamily="18" charset="-120"/>
              </a:rPr>
              <a:t> 255 (Light)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6" name="文字方塊 1075">
            <a:extLst>
              <a:ext uri="{FF2B5EF4-FFF2-40B4-BE49-F238E27FC236}">
                <a16:creationId xmlns:a16="http://schemas.microsoft.com/office/drawing/2014/main" id="{81751F2A-413E-F5F1-8BC6-31B2AC4A4CBA}"/>
              </a:ext>
            </a:extLst>
          </p:cNvPr>
          <p:cNvSpPr txBox="1"/>
          <p:nvPr/>
        </p:nvSpPr>
        <p:spPr>
          <a:xfrm>
            <a:off x="3957055" y="4926954"/>
            <a:ext cx="9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fgmax</a:t>
            </a:r>
            <a:r>
              <a:rPr lang="zh-TW" altLang="en-US" sz="1800" dirty="0"/>
              <a:t> </a:t>
            </a:r>
            <a:endParaRPr lang="zh-TW" altLang="en-US" dirty="0"/>
          </a:p>
        </p:txBody>
      </p:sp>
      <p:sp>
        <p:nvSpPr>
          <p:cNvPr id="1082" name="文字方塊 1081">
            <a:extLst>
              <a:ext uri="{FF2B5EF4-FFF2-40B4-BE49-F238E27FC236}">
                <a16:creationId xmlns:a16="http://schemas.microsoft.com/office/drawing/2014/main" id="{6295478A-0DFD-C0C9-446E-C20E5642FEF7}"/>
              </a:ext>
            </a:extLst>
          </p:cNvPr>
          <p:cNvSpPr txBox="1"/>
          <p:nvPr/>
        </p:nvSpPr>
        <p:spPr>
          <a:xfrm>
            <a:off x="3457077" y="5211670"/>
            <a:ext cx="9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fgmin</a:t>
            </a:r>
            <a:r>
              <a:rPr lang="zh-TW" altLang="en-US" sz="1800" dirty="0"/>
              <a:t> </a:t>
            </a:r>
            <a:endParaRPr lang="zh-TW" altLang="en-US" dirty="0"/>
          </a:p>
        </p:txBody>
      </p:sp>
      <p:sp>
        <p:nvSpPr>
          <p:cNvPr id="1083" name="矩形 1082">
            <a:extLst>
              <a:ext uri="{FF2B5EF4-FFF2-40B4-BE49-F238E27FC236}">
                <a16:creationId xmlns:a16="http://schemas.microsoft.com/office/drawing/2014/main" id="{2452EDA5-0DF4-68BA-D6B9-13F3ABDE9FDB}"/>
              </a:ext>
            </a:extLst>
          </p:cNvPr>
          <p:cNvSpPr/>
          <p:nvPr/>
        </p:nvSpPr>
        <p:spPr>
          <a:xfrm>
            <a:off x="3801309" y="5874662"/>
            <a:ext cx="406400" cy="156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5" name="直線接點 1084">
            <a:extLst>
              <a:ext uri="{FF2B5EF4-FFF2-40B4-BE49-F238E27FC236}">
                <a16:creationId xmlns:a16="http://schemas.microsoft.com/office/drawing/2014/main" id="{5F5C30F0-B37F-8A82-069D-D1C4AB651661}"/>
              </a:ext>
            </a:extLst>
          </p:cNvPr>
          <p:cNvCxnSpPr>
            <a:stCxn id="1083" idx="3"/>
          </p:cNvCxnSpPr>
          <p:nvPr/>
        </p:nvCxnSpPr>
        <p:spPr>
          <a:xfrm flipV="1">
            <a:off x="4207709" y="5262862"/>
            <a:ext cx="0" cy="69022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直線接點 1085">
            <a:extLst>
              <a:ext uri="{FF2B5EF4-FFF2-40B4-BE49-F238E27FC236}">
                <a16:creationId xmlns:a16="http://schemas.microsoft.com/office/drawing/2014/main" id="{72246553-D7E0-95C7-B810-5225BE2F126A}"/>
              </a:ext>
            </a:extLst>
          </p:cNvPr>
          <p:cNvCxnSpPr>
            <a:cxnSpLocks/>
          </p:cNvCxnSpPr>
          <p:nvPr/>
        </p:nvCxnSpPr>
        <p:spPr>
          <a:xfrm flipH="1" flipV="1">
            <a:off x="3798134" y="5528952"/>
            <a:ext cx="3175" cy="37309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9" name="文字方塊 1088">
            <a:extLst>
              <a:ext uri="{FF2B5EF4-FFF2-40B4-BE49-F238E27FC236}">
                <a16:creationId xmlns:a16="http://schemas.microsoft.com/office/drawing/2014/main" id="{BA3ACBA9-3E67-5610-60B0-8657D0872892}"/>
              </a:ext>
            </a:extLst>
          </p:cNvPr>
          <p:cNvSpPr txBox="1"/>
          <p:nvPr/>
        </p:nvSpPr>
        <p:spPr>
          <a:xfrm>
            <a:off x="2087193" y="5478088"/>
            <a:ext cx="9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b</a:t>
            </a:r>
            <a:r>
              <a:rPr lang="en-US" altLang="zh-TW" sz="1800" dirty="0" err="1"/>
              <a:t>gmin</a:t>
            </a:r>
            <a:r>
              <a:rPr lang="zh-TW" altLang="en-US" sz="1800" dirty="0"/>
              <a:t> </a:t>
            </a:r>
            <a:endParaRPr lang="zh-TW" altLang="en-US" dirty="0"/>
          </a:p>
        </p:txBody>
      </p:sp>
      <p:sp>
        <p:nvSpPr>
          <p:cNvPr id="1090" name="矩形 1089">
            <a:extLst>
              <a:ext uri="{FF2B5EF4-FFF2-40B4-BE49-F238E27FC236}">
                <a16:creationId xmlns:a16="http://schemas.microsoft.com/office/drawing/2014/main" id="{488B49D8-EB58-71E8-EE6E-B88C389163E2}"/>
              </a:ext>
            </a:extLst>
          </p:cNvPr>
          <p:cNvSpPr/>
          <p:nvPr/>
        </p:nvSpPr>
        <p:spPr>
          <a:xfrm>
            <a:off x="2466611" y="5874662"/>
            <a:ext cx="503682" cy="156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1" name="文字方塊 1090">
            <a:extLst>
              <a:ext uri="{FF2B5EF4-FFF2-40B4-BE49-F238E27FC236}">
                <a16:creationId xmlns:a16="http://schemas.microsoft.com/office/drawing/2014/main" id="{58B3BB64-2DA1-57E3-BE78-E60CC46BA294}"/>
              </a:ext>
            </a:extLst>
          </p:cNvPr>
          <p:cNvSpPr txBox="1"/>
          <p:nvPr/>
        </p:nvSpPr>
        <p:spPr>
          <a:xfrm>
            <a:off x="2587171" y="5288135"/>
            <a:ext cx="9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bgmax</a:t>
            </a:r>
            <a:r>
              <a:rPr lang="zh-TW" altLang="en-US" sz="1800" dirty="0"/>
              <a:t> </a:t>
            </a:r>
            <a:endParaRPr lang="zh-TW" altLang="en-US" dirty="0"/>
          </a:p>
        </p:txBody>
      </p:sp>
      <p:cxnSp>
        <p:nvCxnSpPr>
          <p:cNvPr id="1092" name="直線接點 1091">
            <a:extLst>
              <a:ext uri="{FF2B5EF4-FFF2-40B4-BE49-F238E27FC236}">
                <a16:creationId xmlns:a16="http://schemas.microsoft.com/office/drawing/2014/main" id="{4C089733-5C9D-54BB-6D25-519725794004}"/>
              </a:ext>
            </a:extLst>
          </p:cNvPr>
          <p:cNvCxnSpPr>
            <a:cxnSpLocks/>
          </p:cNvCxnSpPr>
          <p:nvPr/>
        </p:nvCxnSpPr>
        <p:spPr>
          <a:xfrm flipH="1" flipV="1">
            <a:off x="2970754" y="5585450"/>
            <a:ext cx="3175" cy="373095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直線接點 1092">
            <a:extLst>
              <a:ext uri="{FF2B5EF4-FFF2-40B4-BE49-F238E27FC236}">
                <a16:creationId xmlns:a16="http://schemas.microsoft.com/office/drawing/2014/main" id="{C2EBADC8-F131-D8AC-5C4F-A86C165E796B}"/>
              </a:ext>
            </a:extLst>
          </p:cNvPr>
          <p:cNvCxnSpPr>
            <a:cxnSpLocks/>
          </p:cNvCxnSpPr>
          <p:nvPr/>
        </p:nvCxnSpPr>
        <p:spPr>
          <a:xfrm flipV="1">
            <a:off x="2467285" y="5748567"/>
            <a:ext cx="3491" cy="177871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文字方塊 1095">
            <a:extLst>
              <a:ext uri="{FF2B5EF4-FFF2-40B4-BE49-F238E27FC236}">
                <a16:creationId xmlns:a16="http://schemas.microsoft.com/office/drawing/2014/main" id="{74C38C99-C176-97D6-0899-D9F72855D909}"/>
              </a:ext>
            </a:extLst>
          </p:cNvPr>
          <p:cNvSpPr txBox="1"/>
          <p:nvPr/>
        </p:nvSpPr>
        <p:spPr>
          <a:xfrm>
            <a:off x="2672431" y="6163295"/>
            <a:ext cx="24349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/>
              <a:t>四個參數的關係圖示</a:t>
            </a:r>
            <a:endParaRPr lang="en-US" altLang="zh-TW" sz="1100" b="1" dirty="0"/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F453364-EDFE-BE66-24FC-68455A309F89}"/>
              </a:ext>
            </a:extLst>
          </p:cNvPr>
          <p:cNvSpPr/>
          <p:nvPr/>
        </p:nvSpPr>
        <p:spPr>
          <a:xfrm>
            <a:off x="177119" y="4786926"/>
            <a:ext cx="4930282" cy="18274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7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3: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CC3568B-CFE3-391E-1D85-827BA6B1B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156474"/>
            <a:ext cx="11016000" cy="724288"/>
          </a:xfrm>
        </p:spPr>
        <p:txBody>
          <a:bodyPr/>
          <a:lstStyle/>
          <a:p>
            <a:r>
              <a:rPr lang="zh-TW" altLang="en-US" dirty="0"/>
              <a:t>若是目標晶片距離圖片中心超過設定值，會回報錯誤代碼</a:t>
            </a:r>
            <a:r>
              <a:rPr lang="en-US" altLang="zh-TW" dirty="0"/>
              <a:t>6: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FE7A2-B04F-61D5-2939-FFCD7F9E77F9}"/>
              </a:ext>
            </a:extLst>
          </p:cNvPr>
          <p:cNvSpPr txBox="1"/>
          <p:nvPr/>
        </p:nvSpPr>
        <p:spPr>
          <a:xfrm>
            <a:off x="4545954" y="2271378"/>
            <a:ext cx="247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黃圓點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圖片中心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EB85AA-FE81-5BE1-D8C4-9CFB73383FB4}"/>
              </a:ext>
            </a:extLst>
          </p:cNvPr>
          <p:cNvSpPr txBox="1"/>
          <p:nvPr/>
        </p:nvSpPr>
        <p:spPr>
          <a:xfrm>
            <a:off x="3972233" y="2892826"/>
            <a:ext cx="7052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設定值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unit:pixel</a:t>
            </a:r>
            <a:r>
              <a:rPr lang="en-US" altLang="zh-TW" sz="2400" b="1" dirty="0"/>
              <a:t>):</a:t>
            </a:r>
            <a:r>
              <a:rPr lang="zh-TW" altLang="en-US" sz="2400" b="1" dirty="0"/>
              <a:t> </a:t>
            </a:r>
            <a:r>
              <a:rPr lang="en-US" altLang="zh-TW" sz="2400" b="1" dirty="0" err="1"/>
              <a:t>chipsetting.xpitch</a:t>
            </a:r>
            <a:r>
              <a:rPr lang="en-US" altLang="zh-TW" sz="2400" b="1" dirty="0"/>
              <a:t>[0]=250</a:t>
            </a:r>
            <a:endParaRPr lang="zh-TW" altLang="en-US" sz="24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54284E-D231-6686-DDAE-E50B4BDF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0" y="2271378"/>
            <a:ext cx="3080710" cy="308445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AC2C3B6-1C52-E5D4-0E46-B48906054116}"/>
              </a:ext>
            </a:extLst>
          </p:cNvPr>
          <p:cNvCxnSpPr>
            <a:cxnSpLocks/>
          </p:cNvCxnSpPr>
          <p:nvPr/>
        </p:nvCxnSpPr>
        <p:spPr>
          <a:xfrm flipH="1">
            <a:off x="1995949" y="3923071"/>
            <a:ext cx="226142" cy="13765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0A738DE-4005-770E-442C-96187130DA3D}"/>
              </a:ext>
            </a:extLst>
          </p:cNvPr>
          <p:cNvSpPr txBox="1"/>
          <p:nvPr/>
        </p:nvSpPr>
        <p:spPr>
          <a:xfrm>
            <a:off x="1995949" y="4738417"/>
            <a:ext cx="1314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>
                <a:solidFill>
                  <a:schemeClr val="bg1"/>
                </a:solidFill>
              </a:rPr>
              <a:t>超過</a:t>
            </a:r>
            <a:r>
              <a:rPr lang="en-US" altLang="zh-TW" sz="1400" b="1" dirty="0">
                <a:solidFill>
                  <a:schemeClr val="bg1"/>
                </a:solidFill>
              </a:rPr>
              <a:t>250pixel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D40668-A021-E204-FBE8-871E64BFA20D}"/>
              </a:ext>
            </a:extLst>
          </p:cNvPr>
          <p:cNvSpPr txBox="1"/>
          <p:nvPr/>
        </p:nvSpPr>
        <p:spPr>
          <a:xfrm>
            <a:off x="4639550" y="3813933"/>
            <a:ext cx="705294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2400" b="1" dirty="0"/>
              <a:t>*如若機台移動很穩定，建議設定值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unit:pixel</a:t>
            </a:r>
            <a:r>
              <a:rPr lang="en-US" altLang="zh-TW" sz="2400" b="1" dirty="0"/>
              <a:t>)</a:t>
            </a:r>
            <a:r>
              <a:rPr lang="zh-TW" altLang="en-US" sz="2400" b="1" dirty="0"/>
              <a:t>的距離設定在半顆</a:t>
            </a:r>
            <a:r>
              <a:rPr lang="en-US" altLang="zh-TW" sz="2400" b="1" dirty="0"/>
              <a:t>chip</a:t>
            </a:r>
            <a:r>
              <a:rPr lang="zh-TW" altLang="en-US" sz="2400" b="1" dirty="0"/>
              <a:t>的尺寸內</a:t>
            </a:r>
          </a:p>
        </p:txBody>
      </p:sp>
    </p:spTree>
    <p:extLst>
      <p:ext uri="{BB962C8B-B14F-4D97-AF65-F5344CB8AC3E}">
        <p14:creationId xmlns:p14="http://schemas.microsoft.com/office/powerpoint/2010/main" val="598082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20231109</a:t>
            </a:r>
            <a:r>
              <a:rPr lang="zh-TW" altLang="en-US" dirty="0"/>
              <a:t>更新說明</a:t>
            </a:r>
            <a:r>
              <a:rPr lang="en-US" altLang="zh-TW" dirty="0"/>
              <a:t>4: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CC3568B-CFE3-391E-1D85-827BA6B1B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156474"/>
            <a:ext cx="11016000" cy="724288"/>
          </a:xfrm>
        </p:spPr>
        <p:txBody>
          <a:bodyPr/>
          <a:lstStyle/>
          <a:p>
            <a:r>
              <a:rPr lang="zh-TW" altLang="en-US" dirty="0"/>
              <a:t>更新錯誤代碼</a:t>
            </a:r>
            <a:r>
              <a:rPr lang="en-US" altLang="zh-TW" dirty="0"/>
              <a:t>6: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EDDF10-648D-BA26-D6B4-5F7291B9CA40}"/>
              </a:ext>
            </a:extLst>
          </p:cNvPr>
          <p:cNvSpPr txBox="1"/>
          <p:nvPr/>
        </p:nvSpPr>
        <p:spPr>
          <a:xfrm>
            <a:off x="857865" y="1880762"/>
            <a:ext cx="6870289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0=初始預設值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1=閥值設定有問題 (fgmax &amp; bgmax)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2= 找不到符合大小的目標物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3=閥值設定有問題(fgmax &amp; fgmin)或是畫面上沒有含膠晶片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4=閥值設定有問題(bgmax &amp; bgmin)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5=樣品視覺偏離常態，需檢查光源、焦距，製程狀況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6=畫面中心附近無晶片或是interval設定錯誤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8=輸入無影像</a:t>
            </a:r>
          </a:p>
          <a:p>
            <a:r>
              <a:rPr lang="zh-TW" altLang="en-US" dirty="0"/>
              <a:t>9=辨識成功</a:t>
            </a:r>
          </a:p>
        </p:txBody>
      </p:sp>
    </p:spTree>
    <p:extLst>
      <p:ext uri="{BB962C8B-B14F-4D97-AF65-F5344CB8AC3E}">
        <p14:creationId xmlns:p14="http://schemas.microsoft.com/office/powerpoint/2010/main" val="43149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1A3B7-F534-C1FC-BA08-3114180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新相機適用於</a:t>
            </a:r>
            <a:r>
              <a:rPr lang="en-US" altLang="zh-TW" dirty="0"/>
              <a:t>stamp</a:t>
            </a:r>
            <a:r>
              <a:rPr lang="zh-TW" altLang="en-US" dirty="0"/>
              <a:t>之機器視覺參數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6DC1B0-B517-0859-2BCD-9058AF05C8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03" y="1630201"/>
            <a:ext cx="6866537" cy="33110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TW" sz="2800" b="1" dirty="0"/>
              <a:t>Gamma=1.2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TW" sz="2800" b="1" dirty="0"/>
              <a:t>Exposure time =2800us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TW" sz="2800" b="1" dirty="0"/>
              <a:t>Optical power=220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4BB85-D2DB-FF31-21CC-ABF3ECD442F1}"/>
              </a:ext>
            </a:extLst>
          </p:cNvPr>
          <p:cNvSpPr txBox="1"/>
          <p:nvPr/>
        </p:nvSpPr>
        <p:spPr>
          <a:xfrm>
            <a:off x="8225286" y="1419097"/>
            <a:ext cx="119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/>
              <a:t>參考圖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5C83D2-D315-483D-AC08-E7E2678F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40" y="1880762"/>
            <a:ext cx="2508967" cy="2387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B1E5FC-7F09-C6E4-4EAA-C20CB7C3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490" y="1880762"/>
            <a:ext cx="2468757" cy="23870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33E9E8-1DA7-723A-7648-9C9C4BE3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951" y="4375335"/>
            <a:ext cx="2851917" cy="24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6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232B5-9B62-EC67-35E1-384287B6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0" y="968083"/>
            <a:ext cx="7967468" cy="57022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63D89A-843D-8FD8-D51A-B272FF59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77" y="187676"/>
            <a:ext cx="11016000" cy="7310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dirty="0">
                <a:cs typeface="Arial" panose="020B0604020202020204" pitchFamily="34" charset="0"/>
              </a:rPr>
              <a:t>.h</a:t>
            </a:r>
            <a:r>
              <a:rPr kumimoji="1" lang="zh-TW" altLang="en-US" dirty="0">
                <a:cs typeface="Arial" panose="020B0604020202020204" pitchFamily="34" charset="0"/>
              </a:rPr>
              <a:t>檔說明</a:t>
            </a:r>
            <a:r>
              <a:rPr kumimoji="1" lang="en-US" altLang="zh-TW" dirty="0">
                <a:cs typeface="Arial" panose="020B0604020202020204" pitchFamily="34" charset="0"/>
              </a:rPr>
              <a:t>(1/2)</a:t>
            </a:r>
            <a:endParaRPr kumimoji="1" lang="zh-TW" altLang="en-US" dirty="0"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F2378E-32DF-7B56-48C0-CCF3CE07AFF1}"/>
              </a:ext>
            </a:extLst>
          </p:cNvPr>
          <p:cNvSpPr/>
          <p:nvPr/>
        </p:nvSpPr>
        <p:spPr>
          <a:xfrm>
            <a:off x="2941320" y="6116232"/>
            <a:ext cx="5140643" cy="1953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FF24E6-4983-4D68-A209-D049938F025A}"/>
              </a:ext>
            </a:extLst>
          </p:cNvPr>
          <p:cNvSpPr/>
          <p:nvPr/>
        </p:nvSpPr>
        <p:spPr>
          <a:xfrm>
            <a:off x="1719740" y="6328048"/>
            <a:ext cx="5702140" cy="1489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B5B0E2-DD8B-E86F-C9F2-17BA35816695}"/>
              </a:ext>
            </a:extLst>
          </p:cNvPr>
          <p:cNvSpPr txBox="1"/>
          <p:nvPr/>
        </p:nvSpPr>
        <p:spPr>
          <a:xfrm>
            <a:off x="8322737" y="59697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輸入參數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A9C90C8-44F7-E89A-2922-05C1DD4FE728}"/>
              </a:ext>
            </a:extLst>
          </p:cNvPr>
          <p:cNvCxnSpPr/>
          <p:nvPr/>
        </p:nvCxnSpPr>
        <p:spPr>
          <a:xfrm>
            <a:off x="8046072" y="6170998"/>
            <a:ext cx="36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C2F75F-D81F-C65C-0489-1DEB4C78E47B}"/>
              </a:ext>
            </a:extLst>
          </p:cNvPr>
          <p:cNvCxnSpPr>
            <a:cxnSpLocks/>
          </p:cNvCxnSpPr>
          <p:nvPr/>
        </p:nvCxnSpPr>
        <p:spPr>
          <a:xfrm flipV="1">
            <a:off x="7421880" y="6410325"/>
            <a:ext cx="874395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CEEE2A-D7CF-7D70-BCEB-C7057D4E2848}"/>
              </a:ext>
            </a:extLst>
          </p:cNvPr>
          <p:cNvSpPr txBox="1"/>
          <p:nvPr/>
        </p:nvSpPr>
        <p:spPr>
          <a:xfrm>
            <a:off x="4707462" y="139584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自定義輸入參數</a:t>
            </a:r>
            <a:r>
              <a:rPr lang="en-US" altLang="zh-TW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Chip</a:t>
            </a:r>
            <a:r>
              <a:rPr lang="zh-TW" altLang="en-US" b="1" dirty="0">
                <a:solidFill>
                  <a:schemeClr val="bg1"/>
                </a:solidFill>
              </a:rPr>
              <a:t>排列 </a:t>
            </a:r>
            <a:r>
              <a:rPr lang="en-US" altLang="zh-TW" b="1" dirty="0">
                <a:solidFill>
                  <a:schemeClr val="bg1"/>
                </a:solidFill>
              </a:rPr>
              <a:t>&amp;</a:t>
            </a:r>
            <a:r>
              <a:rPr lang="zh-TW" altLang="en-US" b="1" dirty="0">
                <a:solidFill>
                  <a:schemeClr val="bg1"/>
                </a:solidFill>
              </a:rPr>
              <a:t> 偏移設定相關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CAF593B-BF1F-E683-ECBE-4765C418CE94}"/>
              </a:ext>
            </a:extLst>
          </p:cNvPr>
          <p:cNvSpPr txBox="1"/>
          <p:nvPr/>
        </p:nvSpPr>
        <p:spPr>
          <a:xfrm>
            <a:off x="5558230" y="4073918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自定義輸入參數</a:t>
            </a:r>
            <a:r>
              <a:rPr lang="en-US" altLang="zh-TW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與閥值相關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E22D46-E827-DD91-1E35-7EED7401A79A}"/>
              </a:ext>
            </a:extLst>
          </p:cNvPr>
          <p:cNvSpPr txBox="1"/>
          <p:nvPr/>
        </p:nvSpPr>
        <p:spPr>
          <a:xfrm>
            <a:off x="4729197" y="529355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自定義輸入參數</a:t>
            </a:r>
            <a:r>
              <a:rPr lang="en-US" altLang="zh-TW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圖片設定</a:t>
            </a:r>
            <a:r>
              <a:rPr lang="en-US" altLang="zh-TW" b="1" dirty="0">
                <a:solidFill>
                  <a:schemeClr val="bg1"/>
                </a:solidFill>
              </a:rPr>
              <a:t>&amp;</a:t>
            </a:r>
            <a:r>
              <a:rPr lang="zh-TW" altLang="en-US" b="1" dirty="0">
                <a:solidFill>
                  <a:schemeClr val="bg1"/>
                </a:solidFill>
              </a:rPr>
              <a:t>輸出設定相關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605CA6-0B3C-98DC-3B85-2035B7764937}"/>
              </a:ext>
            </a:extLst>
          </p:cNvPr>
          <p:cNvSpPr/>
          <p:nvPr/>
        </p:nvSpPr>
        <p:spPr>
          <a:xfrm>
            <a:off x="503810" y="1110346"/>
            <a:ext cx="6896098" cy="9534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8B6CEE-7096-5BEB-FC68-448203BD2EF2}"/>
              </a:ext>
            </a:extLst>
          </p:cNvPr>
          <p:cNvSpPr/>
          <p:nvPr/>
        </p:nvSpPr>
        <p:spPr>
          <a:xfrm>
            <a:off x="503810" y="2124943"/>
            <a:ext cx="6896098" cy="14310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F1E8C0-9D70-5B1A-2268-FAB4F38E58E9}"/>
              </a:ext>
            </a:extLst>
          </p:cNvPr>
          <p:cNvSpPr/>
          <p:nvPr/>
        </p:nvSpPr>
        <p:spPr>
          <a:xfrm>
            <a:off x="487992" y="4825421"/>
            <a:ext cx="6896099" cy="11499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B5C6A4-C006-FA6D-83FE-F1C337C7962D}"/>
              </a:ext>
            </a:extLst>
          </p:cNvPr>
          <p:cNvSpPr txBox="1"/>
          <p:nvPr/>
        </p:nvSpPr>
        <p:spPr>
          <a:xfrm>
            <a:off x="5374446" y="28706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自定義輸入參數</a:t>
            </a:r>
            <a:r>
              <a:rPr lang="en-US" altLang="zh-TW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與目標物大小相關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055D75-BA15-CC47-D9F6-CE688697870A}"/>
              </a:ext>
            </a:extLst>
          </p:cNvPr>
          <p:cNvSpPr/>
          <p:nvPr/>
        </p:nvSpPr>
        <p:spPr>
          <a:xfrm>
            <a:off x="503334" y="3648983"/>
            <a:ext cx="6896098" cy="11071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F10C9-A8B5-5CB4-D2E7-272BCA719A8D}"/>
              </a:ext>
            </a:extLst>
          </p:cNvPr>
          <p:cNvSpPr txBox="1"/>
          <p:nvPr/>
        </p:nvSpPr>
        <p:spPr>
          <a:xfrm>
            <a:off x="8308916" y="62618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輸出參數</a:t>
            </a:r>
          </a:p>
        </p:txBody>
      </p:sp>
    </p:spTree>
    <p:extLst>
      <p:ext uri="{BB962C8B-B14F-4D97-AF65-F5344CB8AC3E}">
        <p14:creationId xmlns:p14="http://schemas.microsoft.com/office/powerpoint/2010/main" val="147064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凸痕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1137</Words>
  <Application>Microsoft Office PowerPoint</Application>
  <PresentationFormat>寬螢幕</PresentationFormat>
  <Paragraphs>293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System Font Regular</vt:lpstr>
      <vt:lpstr>新細明體</vt:lpstr>
      <vt:lpstr>Arial</vt:lpstr>
      <vt:lpstr>Calibri</vt:lpstr>
      <vt:lpstr>Calibri Light</vt:lpstr>
      <vt:lpstr>Century Gothic</vt:lpstr>
      <vt:lpstr>Verdana</vt:lpstr>
      <vt:lpstr>Wingdings</vt:lpstr>
      <vt:lpstr>Office 佈景主題</vt:lpstr>
      <vt:lpstr>20231109 L5D0AUchip_V2.1 AOI 說明</vt:lpstr>
      <vt:lpstr>20231109更新說明:</vt:lpstr>
      <vt:lpstr>20231109更新說明2:</vt:lpstr>
      <vt:lpstr>20231109更新說明2:</vt:lpstr>
      <vt:lpstr>20231109更新說明2:</vt:lpstr>
      <vt:lpstr>20231109更新說明3:</vt:lpstr>
      <vt:lpstr>20231109更新說明4:</vt:lpstr>
      <vt:lpstr>新相機適用於stamp之機器視覺參數</vt:lpstr>
      <vt:lpstr>.h檔說明(1/2)</vt:lpstr>
      <vt:lpstr>.h檔說明(2/2)</vt:lpstr>
      <vt:lpstr>參數說明</vt:lpstr>
      <vt:lpstr>測試圖片-參數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20221025  L5T1_Basechip 測試說明 </dc:title>
  <dc:creator>Lynn Lo</dc:creator>
  <cp:lastModifiedBy>Lynn Lo</cp:lastModifiedBy>
  <cp:revision>39</cp:revision>
  <dcterms:created xsi:type="dcterms:W3CDTF">2022-10-26T02:31:33Z</dcterms:created>
  <dcterms:modified xsi:type="dcterms:W3CDTF">2023-11-11T07:53:03Z</dcterms:modified>
</cp:coreProperties>
</file>